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tiff" ContentType="image/tif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74" r:id="rId4"/>
    <p:sldId id="258" r:id="rId5"/>
    <p:sldId id="259" r:id="rId6"/>
    <p:sldId id="260" r:id="rId7"/>
    <p:sldId id="261" r:id="rId8"/>
    <p:sldId id="262" r:id="rId9"/>
    <p:sldId id="275" r:id="rId10"/>
    <p:sldId id="276" r:id="rId11"/>
    <p:sldId id="277" r:id="rId12"/>
    <p:sldId id="278" r:id="rId13"/>
    <p:sldId id="279" r:id="rId14"/>
    <p:sldId id="280" r:id="rId15"/>
    <p:sldId id="282" r:id="rId16"/>
    <p:sldId id="281" r:id="rId17"/>
    <p:sldId id="283" r:id="rId18"/>
    <p:sldId id="284" r:id="rId19"/>
    <p:sldId id="285" r:id="rId20"/>
    <p:sldId id="286" r:id="rId21"/>
    <p:sldId id="287" r:id="rId22"/>
    <p:sldId id="288" r:id="rId23"/>
    <p:sldId id="272" r:id="rId24"/>
  </p:sldIdLst>
  <p:sldSz cx="24384000" cy="13716000"/>
  <p:notesSz cx="6858000" cy="9144000"/>
  <p:defaultTextStyle>
    <a:defPPr>
      <a:defRPr lang="zh-CN"/>
    </a:defPPr>
    <a:lvl1pPr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1pPr>
    <a:lvl2pPr marL="457200" indent="-2286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2pPr>
    <a:lvl3pPr marL="914400" indent="-4572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3pPr>
    <a:lvl4pPr marL="1371600" indent="-6858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4pPr>
    <a:lvl5pPr marL="1828800" indent="-9144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5pPr>
    <a:lvl6pPr marL="2286000" algn="l" defTabSz="914400" rtl="0" eaLnBrk="1" latinLnBrk="0" hangingPunct="1"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6pPr>
    <a:lvl7pPr marL="2743200" algn="l" defTabSz="914400" rtl="0" eaLnBrk="1" latinLnBrk="0" hangingPunct="1"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7pPr>
    <a:lvl8pPr marL="3200400" algn="l" defTabSz="914400" rtl="0" eaLnBrk="1" latinLnBrk="0" hangingPunct="1"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8pPr>
    <a:lvl9pPr marL="3657600" algn="l" defTabSz="914400" rtl="0" eaLnBrk="1" latinLnBrk="0" hangingPunct="1"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</p:showPr>
  <p:clrMru>
    <a:srgbClr val="FF0000"/>
  </p:clrMru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37" autoAdjust="0"/>
  </p:normalViewPr>
  <p:slideViewPr>
    <p:cSldViewPr>
      <p:cViewPr varScale="1">
        <p:scale>
          <a:sx n="37" d="100"/>
          <a:sy n="37" d="100"/>
        </p:scale>
        <p:origin x="-288" y="-114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 hangingPunct="0">
              <a:spcBef>
                <a:spcPts val="0"/>
              </a:spcBef>
              <a:spcAft>
                <a:spcPts val="0"/>
              </a:spcAft>
              <a:defRPr sz="1200" ker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 hangingPunct="0">
              <a:spcBef>
                <a:spcPts val="0"/>
              </a:spcBef>
              <a:spcAft>
                <a:spcPts val="0"/>
              </a:spcAft>
              <a:defRPr sz="1200" ker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C741B81-DA9E-4767-80FA-6FC43843CAF9}" type="datetimeFigureOut">
              <a:rPr lang="zh-CN" altLang="en-US"/>
              <a:pPr>
                <a:defRPr/>
              </a:pPr>
              <a:t>2017/11/24 Friday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 hangingPunct="0">
              <a:spcBef>
                <a:spcPts val="0"/>
              </a:spcBef>
              <a:spcAft>
                <a:spcPts val="0"/>
              </a:spcAft>
              <a:defRPr sz="1200" ker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 hangingPunct="0">
              <a:spcBef>
                <a:spcPts val="0"/>
              </a:spcBef>
              <a:spcAft>
                <a:spcPts val="0"/>
              </a:spcAft>
              <a:defRPr sz="1200" ker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E4315B3-41F1-4F45-85A5-FBF2A926EE9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Javascript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常见关键字：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arguments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break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case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catch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class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const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continue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debugger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default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delete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do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else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enum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eval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export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extends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false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finally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for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function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if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implements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import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in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instanceof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interface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let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new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null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package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private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protected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public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return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static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super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switch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this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throw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true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try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typeof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var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void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while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with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yield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。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8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0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8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74EA84-B7E0-48D7-BFAC-2CA638301FF8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9FED65-0BC2-4522-BBBC-4E68B942B5B0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3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FE9C87-55DE-4C15-A278-464C137CFE25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994181-CA84-4BB2-A5AC-29AFDA744A6D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FF44BF-68DE-4B88-9B90-B2AEFB7B790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AE9CBF-66C1-40D6-842E-36ED5F5395CA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069CFA-76B1-462E-AD4F-7E0546494AD4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455AAD-1EB7-4F32-8A13-52C0DD3C4B9D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7D3D03-EDA4-4E8A-B320-407430023687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93DED3-7870-4F47-AD28-F7BADC9829B0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6F0F04-9F3F-459E-8D00-BF43E9013BD5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3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EC616E-F2C7-4B78-AC09-1A36FA64DAE7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5" name="Shape 4"/>
          <p:cNvSpPr>
            <a:spLocks noGrp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DAE96F-A4DD-4850-B2F6-80BC789492C7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2"/>
          <p:cNvSpPr>
            <a:spLocks noGrp="1"/>
          </p:cNvSpPr>
          <p:nvPr>
            <p:ph type="title"/>
          </p:nvPr>
        </p:nvSpPr>
        <p:spPr bwMode="auto">
          <a:xfrm>
            <a:off x="1689100" y="952500"/>
            <a:ext cx="21005800" cy="22860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Helvetica Light"/>
              </a:rPr>
              <a:t>标题文本</a:t>
            </a:r>
          </a:p>
        </p:txBody>
      </p:sp>
      <p:sp>
        <p:nvSpPr>
          <p:cNvPr id="1027" name="Shape 3"/>
          <p:cNvSpPr>
            <a:spLocks noGrp="1"/>
          </p:cNvSpPr>
          <p:nvPr>
            <p:ph type="body" idx="1"/>
          </p:nvPr>
        </p:nvSpPr>
        <p:spPr bwMode="auto">
          <a:xfrm>
            <a:off x="1689100" y="3238500"/>
            <a:ext cx="21005800" cy="92075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1</a:t>
            </a:r>
          </a:p>
          <a:p>
            <a:pPr lvl="1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2</a:t>
            </a:r>
          </a:p>
          <a:p>
            <a:pPr lvl="2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3</a:t>
            </a:r>
          </a:p>
          <a:p>
            <a:pPr lvl="3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4</a:t>
            </a:r>
          </a:p>
          <a:p>
            <a:pPr lvl="4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33238" y="13081000"/>
            <a:ext cx="506412" cy="46672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 fontAlgn="auto" hangingPunct="0">
              <a:spcBef>
                <a:spcPts val="0"/>
              </a:spcBef>
              <a:spcAft>
                <a:spcPts val="0"/>
              </a:spcAft>
              <a:defRPr sz="2400" ker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34A742E-37D6-4726-A07E-DAEDDB14411C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ransition spd="med"/>
  <p:txStyles>
    <p:titleStyle>
      <a:lvl1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1pPr>
      <a:lvl2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2pPr>
      <a:lvl3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3pPr>
      <a:lvl4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4pPr>
      <a:lvl5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1pPr>
      <a:lvl2pPr marL="127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2pPr>
      <a:lvl3pPr marL="190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3pPr>
      <a:lvl4pPr marL="254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4pPr>
      <a:lvl5pPr marL="317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8575" y="-171450"/>
            <a:ext cx="24441150" cy="15274925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6386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11600" y="-1927225"/>
            <a:ext cx="21518563" cy="161115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6387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346200" y="-428625"/>
            <a:ext cx="11014075" cy="14971713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6388" name="pasted-image.tif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877088" y="10466388"/>
            <a:ext cx="3208337" cy="211455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6389" name="Shape 123"/>
          <p:cNvSpPr>
            <a:spLocks noChangeArrowheads="1"/>
          </p:cNvSpPr>
          <p:nvPr/>
        </p:nvSpPr>
        <p:spPr bwMode="auto">
          <a:xfrm>
            <a:off x="5280025" y="4591050"/>
            <a:ext cx="7115175" cy="13462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wrap="none" lIns="50800" tIns="50800" rIns="50800" bIns="50800" anchor="ctr">
            <a:spAutoFit/>
          </a:bodyPr>
          <a:lstStyle/>
          <a:p>
            <a:pPr algn="ctr" hangingPunct="0"/>
            <a:r>
              <a:rPr lang="zh-CN" altLang="en-US" sz="8200">
                <a:solidFill>
                  <a:srgbClr val="FFFFFF"/>
                </a:solidFill>
                <a:latin typeface="Helvetica Light"/>
              </a:rPr>
              <a:t>了解</a:t>
            </a:r>
            <a:r>
              <a:rPr lang="en-US" altLang="zh-CN" sz="8200">
                <a:solidFill>
                  <a:srgbClr val="FFFFFF"/>
                </a:solidFill>
                <a:latin typeface="Helvetica Light"/>
              </a:rPr>
              <a:t>JavaScript</a:t>
            </a:r>
          </a:p>
        </p:txBody>
      </p:sp>
      <p:pic>
        <p:nvPicPr>
          <p:cNvPr id="16390" name="pasted-image.tif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41475" y="3570288"/>
            <a:ext cx="18000663" cy="3595687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6391" name="Shape 125"/>
          <p:cNvSpPr>
            <a:spLocks noChangeArrowheads="1"/>
          </p:cNvSpPr>
          <p:nvPr/>
        </p:nvSpPr>
        <p:spPr bwMode="auto">
          <a:xfrm>
            <a:off x="5145088" y="6011863"/>
            <a:ext cx="7620000" cy="80962"/>
          </a:xfrm>
          <a:prstGeom prst="rect">
            <a:avLst/>
          </a:prstGeom>
          <a:solidFill>
            <a:srgbClr val="FFFFFF"/>
          </a:solidFill>
          <a:ln w="12700">
            <a:noFill/>
            <a:miter lim="400000"/>
            <a:headEnd/>
            <a:tailEnd/>
          </a:ln>
        </p:spPr>
        <p:txBody>
          <a:bodyPr lIns="50800" tIns="50800" rIns="50800" bIns="50800" anchor="ctr"/>
          <a:lstStyle/>
          <a:p>
            <a:pPr algn="ctr" hangingPunct="0"/>
            <a:endParaRPr lang="zh-CN" altLang="en-US" sz="3200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16392" name="Shape 126"/>
          <p:cNvSpPr>
            <a:spLocks noChangeArrowheads="1"/>
          </p:cNvSpPr>
          <p:nvPr/>
        </p:nvSpPr>
        <p:spPr bwMode="auto">
          <a:xfrm>
            <a:off x="5426075" y="6380163"/>
            <a:ext cx="2552700" cy="706437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wrap="none" lIns="50800" tIns="50800" rIns="50800" bIns="50800" anchor="ctr">
            <a:spAutoFit/>
          </a:bodyPr>
          <a:lstStyle/>
          <a:p>
            <a:pPr hangingPunct="0"/>
            <a:r>
              <a:rPr lang="zh-CN" altLang="en-US" sz="4800">
                <a:solidFill>
                  <a:srgbClr val="FFFFFF"/>
                </a:solidFill>
                <a:latin typeface="Helvetica Light"/>
              </a:rPr>
              <a:t>课程介绍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5602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5603" name="Shape 131"/>
          <p:cNvSpPr>
            <a:spLocks noChangeArrowheads="1"/>
          </p:cNvSpPr>
          <p:nvPr/>
        </p:nvSpPr>
        <p:spPr bwMode="auto">
          <a:xfrm>
            <a:off x="2111375" y="3257550"/>
            <a:ext cx="20148550" cy="8334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4000">
                <a:solidFill>
                  <a:srgbClr val="53585F"/>
                </a:solidFill>
                <a:latin typeface="Helvetica Light"/>
              </a:rPr>
              <a:t>	</a:t>
            </a:r>
            <a:endParaRPr lang="zh-CN" altLang="en-US" sz="4000">
              <a:solidFill>
                <a:srgbClr val="53585F"/>
              </a:solidFill>
              <a:latin typeface="Helvetica Light"/>
            </a:endParaRPr>
          </a:p>
        </p:txBody>
      </p:sp>
      <p:sp>
        <p:nvSpPr>
          <p:cNvPr id="25604" name="Text Box 5"/>
          <p:cNvSpPr txBox="1">
            <a:spLocks noChangeArrowheads="1"/>
          </p:cNvSpPr>
          <p:nvPr/>
        </p:nvSpPr>
        <p:spPr bwMode="auto">
          <a:xfrm>
            <a:off x="1895475" y="2054225"/>
            <a:ext cx="8821738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6000">
                <a:solidFill>
                  <a:schemeClr val="tx2"/>
                </a:solidFill>
                <a:ea typeface="宋体" charset="-122"/>
              </a:rPr>
              <a:t>3.Javascript</a:t>
            </a:r>
            <a:r>
              <a:rPr lang="zh-CN" altLang="en-US" sz="6000">
                <a:solidFill>
                  <a:schemeClr val="tx2"/>
                </a:solidFill>
                <a:ea typeface="宋体" charset="-122"/>
              </a:rPr>
              <a:t>变量命名规则</a:t>
            </a:r>
          </a:p>
        </p:txBody>
      </p:sp>
      <p:sp>
        <p:nvSpPr>
          <p:cNvPr id="25605" name="Rectangle 6"/>
          <p:cNvSpPr>
            <a:spLocks noChangeArrowheads="1"/>
          </p:cNvSpPr>
          <p:nvPr/>
        </p:nvSpPr>
        <p:spPr bwMode="auto">
          <a:xfrm>
            <a:off x="1871663" y="3406775"/>
            <a:ext cx="21697950" cy="435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（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1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）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JavaScript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语言的标识符对大小写敏感，所以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a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和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A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是两个不同的标识符。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（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2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）首字母可以是任意字母以及美元符号和下划线。剩余可以是任意字母，美元符号，下划线和数字</a:t>
            </a:r>
          </a:p>
          <a:p>
            <a:pPr defTabSz="914400"/>
            <a:endParaRPr lang="zh-CN" altLang="en-US" sz="4000">
              <a:solidFill>
                <a:srgbClr val="53585F"/>
              </a:solidFill>
              <a:ea typeface="宋体" charset="-122"/>
            </a:endParaRPr>
          </a:p>
          <a:p>
            <a:pPr defTabSz="914400"/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	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aNum   FrankenStein  _My_Id  $name4 $user_address</a:t>
            </a:r>
          </a:p>
          <a:p>
            <a:pPr defTabSz="914400"/>
            <a:endParaRPr lang="en-US" altLang="zh-CN" sz="4000">
              <a:solidFill>
                <a:srgbClr val="53585F"/>
              </a:solidFill>
              <a:ea typeface="宋体" charset="-122"/>
            </a:endParaRPr>
          </a:p>
          <a:p>
            <a:pPr defTabSz="914400"/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	</a:t>
            </a:r>
            <a:r>
              <a:rPr lang="en-US" altLang="zh-CN" sz="4000">
                <a:solidFill>
                  <a:srgbClr val="FF0000"/>
                </a:solidFill>
                <a:ea typeface="宋体" charset="-122"/>
              </a:rPr>
              <a:t>ps:</a:t>
            </a:r>
            <a:r>
              <a:rPr lang="zh-CN" altLang="en-US" sz="4000">
                <a:solidFill>
                  <a:srgbClr val="FF0000"/>
                </a:solidFill>
                <a:ea typeface="宋体" charset="-122"/>
              </a:rPr>
              <a:t>不能使用数字来当做命名的首位。</a:t>
            </a:r>
          </a:p>
        </p:txBody>
      </p:sp>
      <p:sp>
        <p:nvSpPr>
          <p:cNvPr id="25606" name="Text Box 11"/>
          <p:cNvSpPr txBox="1">
            <a:spLocks noChangeArrowheads="1"/>
          </p:cNvSpPr>
          <p:nvPr/>
        </p:nvSpPr>
        <p:spPr bwMode="auto">
          <a:xfrm>
            <a:off x="2038350" y="8153400"/>
            <a:ext cx="16913225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（</a:t>
            </a:r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3</a:t>
            </a:r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）不能使用</a:t>
            </a:r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javascript</a:t>
            </a:r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中的关键字</a:t>
            </a:r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(</a:t>
            </a:r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保留字</a:t>
            </a:r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)</a:t>
            </a:r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来命名变量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	eg</a:t>
            </a:r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： 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arguments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、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break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、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case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、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catch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、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class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、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const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、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continue  ……</a:t>
            </a:r>
            <a:endParaRPr lang="zh-CN" altLang="en-US" sz="4000">
              <a:solidFill>
                <a:srgbClr val="53585F"/>
              </a:solidFill>
              <a:ea typeface="宋体" charset="-122"/>
            </a:endParaRPr>
          </a:p>
        </p:txBody>
      </p:sp>
      <p:sp>
        <p:nvSpPr>
          <p:cNvPr id="25607" name="Text Box 12"/>
          <p:cNvSpPr txBox="1">
            <a:spLocks noChangeArrowheads="1"/>
          </p:cNvSpPr>
          <p:nvPr/>
        </p:nvSpPr>
        <p:spPr bwMode="auto">
          <a:xfrm>
            <a:off x="2038350" y="9656763"/>
            <a:ext cx="19586575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（</a:t>
            </a:r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4</a:t>
            </a:r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）常用命名方式：驼峰命名法</a:t>
            </a:r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(</a:t>
            </a:r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首字母大写，其余字母小写</a:t>
            </a:r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)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	eg</a:t>
            </a:r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： 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var userName = 15;</a:t>
            </a:r>
          </a:p>
          <a:p>
            <a:pPr defTabSz="914400"/>
            <a:endParaRPr lang="zh-CN" altLang="en-US" sz="4000">
              <a:solidFill>
                <a:srgbClr val="53585F"/>
              </a:solidFill>
              <a:ea typeface="宋体" charset="-122"/>
            </a:endParaRPr>
          </a:p>
          <a:p>
            <a:pPr defTabSz="914400"/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	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ps: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给变量命名一定要给有意义的名字，不要使用类似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a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、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b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、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c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之类的无意义名字。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7650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7651" name="Shape 131"/>
          <p:cNvSpPr>
            <a:spLocks noChangeArrowheads="1"/>
          </p:cNvSpPr>
          <p:nvPr/>
        </p:nvSpPr>
        <p:spPr bwMode="auto">
          <a:xfrm>
            <a:off x="2111375" y="3257550"/>
            <a:ext cx="20148550" cy="8334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4000">
                <a:solidFill>
                  <a:srgbClr val="53585F"/>
                </a:solidFill>
                <a:latin typeface="Helvetica Light"/>
              </a:rPr>
              <a:t>	</a:t>
            </a:r>
            <a:endParaRPr lang="zh-CN" altLang="en-US" sz="4000">
              <a:solidFill>
                <a:srgbClr val="53585F"/>
              </a:solidFill>
              <a:latin typeface="Helvetica Light"/>
            </a:endParaRPr>
          </a:p>
        </p:txBody>
      </p:sp>
      <p:sp>
        <p:nvSpPr>
          <p:cNvPr id="27652" name="Text Box 5"/>
          <p:cNvSpPr txBox="1">
            <a:spLocks noChangeArrowheads="1"/>
          </p:cNvSpPr>
          <p:nvPr/>
        </p:nvSpPr>
        <p:spPr bwMode="auto">
          <a:xfrm>
            <a:off x="1895475" y="2054225"/>
            <a:ext cx="7297738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6000">
                <a:solidFill>
                  <a:schemeClr val="tx2"/>
                </a:solidFill>
                <a:ea typeface="宋体" charset="-122"/>
              </a:rPr>
              <a:t>4.Javascript</a:t>
            </a:r>
            <a:r>
              <a:rPr lang="zh-CN" altLang="en-US" sz="6000">
                <a:solidFill>
                  <a:schemeClr val="tx2"/>
                </a:solidFill>
                <a:ea typeface="宋体" charset="-122"/>
              </a:rPr>
              <a:t>变量类型</a:t>
            </a:r>
          </a:p>
        </p:txBody>
      </p:sp>
      <p:sp>
        <p:nvSpPr>
          <p:cNvPr id="27653" name="Rectangle 6"/>
          <p:cNvSpPr>
            <a:spLocks noChangeArrowheads="1"/>
          </p:cNvSpPr>
          <p:nvPr/>
        </p:nvSpPr>
        <p:spPr bwMode="auto">
          <a:xfrm>
            <a:off x="1679575" y="4194175"/>
            <a:ext cx="21697950" cy="374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（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1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）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number				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数字类型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（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2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）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string					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字符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(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串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)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类型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（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3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）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boolean				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布尔类型</a:t>
            </a:r>
          </a:p>
          <a:p>
            <a:pPr defTabSz="914400"/>
            <a:r>
              <a:rPr lang="zh-CN" altLang="en-US" sz="4000">
                <a:solidFill>
                  <a:srgbClr val="FF0000"/>
                </a:solidFill>
                <a:ea typeface="宋体" charset="-122"/>
              </a:rPr>
              <a:t>（</a:t>
            </a:r>
            <a:r>
              <a:rPr lang="en-US" altLang="zh-CN" sz="4000">
                <a:solidFill>
                  <a:srgbClr val="FF0000"/>
                </a:solidFill>
                <a:ea typeface="宋体" charset="-122"/>
              </a:rPr>
              <a:t>4</a:t>
            </a:r>
            <a:r>
              <a:rPr lang="zh-CN" altLang="en-US" sz="4000">
                <a:solidFill>
                  <a:srgbClr val="FF0000"/>
                </a:solidFill>
                <a:ea typeface="宋体" charset="-122"/>
              </a:rPr>
              <a:t>）*</a:t>
            </a:r>
            <a:r>
              <a:rPr lang="en-US" altLang="zh-CN" sz="4000">
                <a:solidFill>
                  <a:srgbClr val="FF0000"/>
                </a:solidFill>
                <a:ea typeface="宋体" charset="-122"/>
              </a:rPr>
              <a:t>Array					</a:t>
            </a:r>
            <a:r>
              <a:rPr lang="zh-CN" altLang="en-US" sz="4000">
                <a:solidFill>
                  <a:srgbClr val="FF0000"/>
                </a:solidFill>
                <a:ea typeface="宋体" charset="-122"/>
              </a:rPr>
              <a:t>数组类型（不是基本数据类型）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（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5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）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undefined&amp;null		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未定义类型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&amp;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空类型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（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6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）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object					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对象类型</a:t>
            </a:r>
          </a:p>
        </p:txBody>
      </p:sp>
      <p:sp>
        <p:nvSpPr>
          <p:cNvPr id="27654" name="Text Box 7"/>
          <p:cNvSpPr txBox="1">
            <a:spLocks noChangeArrowheads="1"/>
          </p:cNvSpPr>
          <p:nvPr/>
        </p:nvSpPr>
        <p:spPr bwMode="auto">
          <a:xfrm>
            <a:off x="1874838" y="3170238"/>
            <a:ext cx="210470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中有六大基本数据类型，这六种数据类型也就是我们声明变量的类型。</a:t>
            </a:r>
          </a:p>
        </p:txBody>
      </p:sp>
      <p:sp>
        <p:nvSpPr>
          <p:cNvPr id="27655" name="Text Box 8"/>
          <p:cNvSpPr txBox="1">
            <a:spLocks noChangeArrowheads="1"/>
          </p:cNvSpPr>
          <p:nvPr/>
        </p:nvSpPr>
        <p:spPr bwMode="auto">
          <a:xfrm>
            <a:off x="2235200" y="9202738"/>
            <a:ext cx="17892713" cy="374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JavaScript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拥有动态类型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JavaScript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拥有动态类型。这意味着变量可以根据其保存的值的类型不同，显示为不同的类型。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x 			// x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为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undefined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类型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x = 6; 		// x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为数字类型 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x = “Bill";	// x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为字符串类型 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9698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9699" name="Shape 131"/>
          <p:cNvSpPr>
            <a:spLocks noChangeArrowheads="1"/>
          </p:cNvSpPr>
          <p:nvPr/>
        </p:nvSpPr>
        <p:spPr bwMode="auto">
          <a:xfrm>
            <a:off x="2111375" y="3257550"/>
            <a:ext cx="20148550" cy="8334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4000">
                <a:solidFill>
                  <a:srgbClr val="53585F"/>
                </a:solidFill>
                <a:latin typeface="Helvetica Light"/>
              </a:rPr>
              <a:t>	</a:t>
            </a:r>
            <a:endParaRPr lang="zh-CN" altLang="en-US" sz="4000">
              <a:solidFill>
                <a:srgbClr val="53585F"/>
              </a:solidFill>
              <a:latin typeface="Helvetica Light"/>
            </a:endParaRPr>
          </a:p>
        </p:txBody>
      </p:sp>
      <p:sp>
        <p:nvSpPr>
          <p:cNvPr id="29700" name="Rectangle 6"/>
          <p:cNvSpPr>
            <a:spLocks noChangeArrowheads="1"/>
          </p:cNvSpPr>
          <p:nvPr/>
        </p:nvSpPr>
        <p:spPr bwMode="auto">
          <a:xfrm>
            <a:off x="1822450" y="2362200"/>
            <a:ext cx="21697950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800">
                <a:solidFill>
                  <a:srgbClr val="53585F"/>
                </a:solidFill>
                <a:ea typeface="宋体" charset="-122"/>
              </a:rPr>
              <a:t>（</a:t>
            </a:r>
            <a:r>
              <a:rPr lang="en-US" altLang="zh-CN" sz="4800">
                <a:solidFill>
                  <a:srgbClr val="53585F"/>
                </a:solidFill>
                <a:ea typeface="宋体" charset="-122"/>
              </a:rPr>
              <a:t>1</a:t>
            </a:r>
            <a:r>
              <a:rPr lang="zh-CN" altLang="en-US" sz="4800">
                <a:solidFill>
                  <a:srgbClr val="53585F"/>
                </a:solidFill>
                <a:ea typeface="宋体" charset="-122"/>
              </a:rPr>
              <a:t>）</a:t>
            </a:r>
            <a:r>
              <a:rPr lang="en-US" altLang="zh-CN" sz="4800">
                <a:solidFill>
                  <a:srgbClr val="53585F"/>
                </a:solidFill>
                <a:ea typeface="宋体" charset="-122"/>
              </a:rPr>
              <a:t>number	</a:t>
            </a:r>
            <a:r>
              <a:rPr lang="zh-CN" altLang="en-US" sz="4800">
                <a:solidFill>
                  <a:srgbClr val="53585F"/>
                </a:solidFill>
                <a:ea typeface="宋体" charset="-122"/>
              </a:rPr>
              <a:t>数字类型</a:t>
            </a:r>
          </a:p>
        </p:txBody>
      </p:sp>
      <p:sp>
        <p:nvSpPr>
          <p:cNvPr id="29701" name="Text Box 7"/>
          <p:cNvSpPr txBox="1">
            <a:spLocks noChangeArrowheads="1"/>
          </p:cNvSpPr>
          <p:nvPr/>
        </p:nvSpPr>
        <p:spPr bwMode="auto">
          <a:xfrm>
            <a:off x="2162175" y="3370263"/>
            <a:ext cx="14946313" cy="435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JavaScript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只有一种数字类型。数字可以带小数点，也可以不带：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x1=34.00; 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使用小数点来写 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x2=34; 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不使用小数点来写 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极大或极小的数字可以通过科学（指数）计数法来书写：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y=123e5; // 12300000 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z=123e-5; // 0.00123 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1746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1747" name="Shape 131"/>
          <p:cNvSpPr>
            <a:spLocks noChangeArrowheads="1"/>
          </p:cNvSpPr>
          <p:nvPr/>
        </p:nvSpPr>
        <p:spPr bwMode="auto">
          <a:xfrm>
            <a:off x="2111375" y="3257550"/>
            <a:ext cx="20148550" cy="8334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4000">
                <a:solidFill>
                  <a:srgbClr val="53585F"/>
                </a:solidFill>
                <a:latin typeface="Helvetica Light"/>
              </a:rPr>
              <a:t>	</a:t>
            </a:r>
            <a:endParaRPr lang="zh-CN" altLang="en-US" sz="4000">
              <a:solidFill>
                <a:srgbClr val="53585F"/>
              </a:solidFill>
              <a:latin typeface="Helvetica Light"/>
            </a:endParaRPr>
          </a:p>
        </p:txBody>
      </p:sp>
      <p:sp>
        <p:nvSpPr>
          <p:cNvPr id="31748" name="Rectangle 5"/>
          <p:cNvSpPr>
            <a:spLocks noChangeArrowheads="1"/>
          </p:cNvSpPr>
          <p:nvPr/>
        </p:nvSpPr>
        <p:spPr bwMode="auto">
          <a:xfrm>
            <a:off x="1822450" y="2393950"/>
            <a:ext cx="21697950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800">
                <a:solidFill>
                  <a:srgbClr val="53585F"/>
                </a:solidFill>
                <a:ea typeface="宋体" charset="-122"/>
              </a:rPr>
              <a:t>（</a:t>
            </a:r>
            <a:r>
              <a:rPr lang="en-US" altLang="zh-CN" sz="4800">
                <a:solidFill>
                  <a:srgbClr val="53585F"/>
                </a:solidFill>
                <a:ea typeface="宋体" charset="-122"/>
              </a:rPr>
              <a:t>2</a:t>
            </a:r>
            <a:r>
              <a:rPr lang="zh-CN" altLang="en-US" sz="4800">
                <a:solidFill>
                  <a:srgbClr val="53585F"/>
                </a:solidFill>
                <a:ea typeface="宋体" charset="-122"/>
              </a:rPr>
              <a:t>）</a:t>
            </a:r>
            <a:r>
              <a:rPr lang="en-US" altLang="zh-CN" sz="4800">
                <a:solidFill>
                  <a:srgbClr val="53585F"/>
                </a:solidFill>
                <a:ea typeface="宋体" charset="-122"/>
              </a:rPr>
              <a:t>string</a:t>
            </a:r>
            <a:r>
              <a:rPr lang="zh-CN" altLang="en-US" sz="4800">
                <a:solidFill>
                  <a:srgbClr val="53585F"/>
                </a:solidFill>
                <a:ea typeface="宋体" charset="-122"/>
              </a:rPr>
              <a:t>字符</a:t>
            </a:r>
            <a:r>
              <a:rPr lang="en-US" altLang="zh-CN" sz="4800">
                <a:solidFill>
                  <a:srgbClr val="53585F"/>
                </a:solidFill>
                <a:ea typeface="宋体" charset="-122"/>
              </a:rPr>
              <a:t>(</a:t>
            </a:r>
            <a:r>
              <a:rPr lang="zh-CN" altLang="en-US" sz="4800">
                <a:solidFill>
                  <a:srgbClr val="53585F"/>
                </a:solidFill>
                <a:ea typeface="宋体" charset="-122"/>
              </a:rPr>
              <a:t>串</a:t>
            </a:r>
            <a:r>
              <a:rPr lang="en-US" altLang="zh-CN" sz="4800">
                <a:solidFill>
                  <a:srgbClr val="53585F"/>
                </a:solidFill>
                <a:ea typeface="宋体" charset="-122"/>
              </a:rPr>
              <a:t>)</a:t>
            </a:r>
            <a:r>
              <a:rPr lang="zh-CN" altLang="en-US" sz="4800">
                <a:solidFill>
                  <a:srgbClr val="53585F"/>
                </a:solidFill>
                <a:ea typeface="宋体" charset="-122"/>
              </a:rPr>
              <a:t>类型</a:t>
            </a:r>
          </a:p>
        </p:txBody>
      </p:sp>
      <p:sp>
        <p:nvSpPr>
          <p:cNvPr id="31749" name="Text Box 6"/>
          <p:cNvSpPr txBox="1">
            <a:spLocks noChangeArrowheads="1"/>
          </p:cNvSpPr>
          <p:nvPr/>
        </p:nvSpPr>
        <p:spPr bwMode="auto">
          <a:xfrm>
            <a:off x="2254250" y="3617913"/>
            <a:ext cx="20669250" cy="679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字符串是存储字符（比如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“Frankenstein"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）的变量。字符串可以是引号中的任意文本。可以使用单引号或双引号：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userName =“Frankenstein";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userName =‘Ma Yun'; 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可以在字符串中使用引号，只要不与包围字符串的引号冲突即可：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answer = "Nice to meet you!";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answer = “He is called </a:t>
            </a:r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'Frank'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”;//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外层是双引号，内层是单引号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answer = 'He is called "Frank"'; 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3794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3795" name="Shape 131"/>
          <p:cNvSpPr>
            <a:spLocks noChangeArrowheads="1"/>
          </p:cNvSpPr>
          <p:nvPr/>
        </p:nvSpPr>
        <p:spPr bwMode="auto">
          <a:xfrm>
            <a:off x="2111375" y="3257550"/>
            <a:ext cx="20148550" cy="8334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4000">
                <a:solidFill>
                  <a:srgbClr val="53585F"/>
                </a:solidFill>
                <a:latin typeface="Helvetica Light"/>
              </a:rPr>
              <a:t>	</a:t>
            </a:r>
            <a:endParaRPr lang="zh-CN" altLang="en-US" sz="4000">
              <a:solidFill>
                <a:srgbClr val="53585F"/>
              </a:solidFill>
              <a:latin typeface="Helvetica Light"/>
            </a:endParaRPr>
          </a:p>
        </p:txBody>
      </p:sp>
      <p:sp>
        <p:nvSpPr>
          <p:cNvPr id="33796" name="Rectangle 5"/>
          <p:cNvSpPr>
            <a:spLocks noChangeArrowheads="1"/>
          </p:cNvSpPr>
          <p:nvPr/>
        </p:nvSpPr>
        <p:spPr bwMode="auto">
          <a:xfrm>
            <a:off x="1822450" y="2362200"/>
            <a:ext cx="21697950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800">
                <a:solidFill>
                  <a:srgbClr val="53585F"/>
                </a:solidFill>
                <a:ea typeface="宋体" charset="-122"/>
              </a:rPr>
              <a:t>（</a:t>
            </a:r>
            <a:r>
              <a:rPr lang="en-US" altLang="zh-CN" sz="4800">
                <a:solidFill>
                  <a:srgbClr val="53585F"/>
                </a:solidFill>
                <a:ea typeface="宋体" charset="-122"/>
              </a:rPr>
              <a:t>3</a:t>
            </a:r>
            <a:r>
              <a:rPr lang="zh-CN" altLang="en-US" sz="4800">
                <a:solidFill>
                  <a:srgbClr val="53585F"/>
                </a:solidFill>
                <a:ea typeface="宋体" charset="-122"/>
              </a:rPr>
              <a:t>）</a:t>
            </a:r>
            <a:r>
              <a:rPr lang="en-US" altLang="zh-CN" sz="4800">
                <a:solidFill>
                  <a:srgbClr val="53585F"/>
                </a:solidFill>
                <a:ea typeface="宋体" charset="-122"/>
              </a:rPr>
              <a:t>boolean</a:t>
            </a:r>
            <a:r>
              <a:rPr lang="zh-CN" altLang="en-US" sz="4800">
                <a:solidFill>
                  <a:srgbClr val="53585F"/>
                </a:solidFill>
                <a:ea typeface="宋体" charset="-122"/>
              </a:rPr>
              <a:t>布尔类型</a:t>
            </a:r>
          </a:p>
        </p:txBody>
      </p:sp>
      <p:sp>
        <p:nvSpPr>
          <p:cNvPr id="33797" name="Text Box 6"/>
          <p:cNvSpPr txBox="1">
            <a:spLocks noChangeArrowheads="1"/>
          </p:cNvSpPr>
          <p:nvPr/>
        </p:nvSpPr>
        <p:spPr bwMode="auto">
          <a:xfrm>
            <a:off x="2162175" y="3370263"/>
            <a:ext cx="20902613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布尔（逻辑）只能有两个值：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true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或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false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var x=true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； 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var y=false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；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布尔常用在条件测试中，表示真假值。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5842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5843" name="Shape 131"/>
          <p:cNvSpPr>
            <a:spLocks noChangeArrowheads="1"/>
          </p:cNvSpPr>
          <p:nvPr/>
        </p:nvSpPr>
        <p:spPr bwMode="auto">
          <a:xfrm>
            <a:off x="2111375" y="3257550"/>
            <a:ext cx="20148550" cy="8334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4000">
                <a:solidFill>
                  <a:srgbClr val="53585F"/>
                </a:solidFill>
                <a:latin typeface="Helvetica Light"/>
              </a:rPr>
              <a:t>	</a:t>
            </a:r>
            <a:endParaRPr lang="zh-CN" altLang="en-US" sz="4000">
              <a:solidFill>
                <a:srgbClr val="53585F"/>
              </a:solidFill>
              <a:latin typeface="Helvetica Light"/>
            </a:endParaRPr>
          </a:p>
        </p:txBody>
      </p:sp>
      <p:sp>
        <p:nvSpPr>
          <p:cNvPr id="35844" name="Rectangle 5"/>
          <p:cNvSpPr>
            <a:spLocks noChangeArrowheads="1"/>
          </p:cNvSpPr>
          <p:nvPr/>
        </p:nvSpPr>
        <p:spPr bwMode="auto">
          <a:xfrm>
            <a:off x="1822450" y="2393950"/>
            <a:ext cx="21697950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800">
                <a:solidFill>
                  <a:srgbClr val="53585F"/>
                </a:solidFill>
                <a:ea typeface="宋体" charset="-122"/>
              </a:rPr>
              <a:t>（</a:t>
            </a:r>
            <a:r>
              <a:rPr lang="en-US" altLang="zh-CN" sz="4800">
                <a:solidFill>
                  <a:srgbClr val="53585F"/>
                </a:solidFill>
                <a:ea typeface="宋体" charset="-122"/>
              </a:rPr>
              <a:t>4</a:t>
            </a:r>
            <a:r>
              <a:rPr lang="zh-CN" altLang="en-US" sz="4800">
                <a:solidFill>
                  <a:srgbClr val="53585F"/>
                </a:solidFill>
                <a:ea typeface="宋体" charset="-122"/>
              </a:rPr>
              <a:t>）*</a:t>
            </a:r>
            <a:r>
              <a:rPr lang="en-US" altLang="zh-CN" sz="4800">
                <a:solidFill>
                  <a:srgbClr val="53585F"/>
                </a:solidFill>
                <a:ea typeface="宋体" charset="-122"/>
              </a:rPr>
              <a:t>Array</a:t>
            </a:r>
            <a:r>
              <a:rPr lang="zh-CN" altLang="en-US" sz="4800">
                <a:solidFill>
                  <a:srgbClr val="53585F"/>
                </a:solidFill>
                <a:ea typeface="宋体" charset="-122"/>
              </a:rPr>
              <a:t>数组类型</a:t>
            </a:r>
            <a:endParaRPr lang="en-US" altLang="zh-CN" sz="4800">
              <a:solidFill>
                <a:srgbClr val="53585F"/>
              </a:solidFill>
              <a:ea typeface="宋体" charset="-122"/>
            </a:endParaRPr>
          </a:p>
        </p:txBody>
      </p:sp>
      <p:sp>
        <p:nvSpPr>
          <p:cNvPr id="35845" name="Text Box 6"/>
          <p:cNvSpPr txBox="1">
            <a:spLocks noChangeArrowheads="1"/>
          </p:cNvSpPr>
          <p:nvPr/>
        </p:nvSpPr>
        <p:spPr bwMode="auto">
          <a:xfrm>
            <a:off x="2182813" y="3402013"/>
            <a:ext cx="20902612" cy="984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数组是一组连续有序的变量的集合，数组中的变量根据数组中的下标来进行访问，数组中的变量被称为数组元素。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var 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数组名 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= new Array(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数组元素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数组元素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数组元素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);</a:t>
            </a:r>
          </a:p>
          <a:p>
            <a:pPr defTabSz="914400"/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	   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或者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    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var 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数组名 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= [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数组元素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数组元素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数组元素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];</a:t>
            </a:r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cars=new Array();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cars[0]="Audi"; 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cars[1]="BMW"; 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cars[2]=</a:t>
            </a:r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"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BeiDouXing"; 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cars=new Array("Audi","BMW",“BeiDouXing");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cars=["Audi","BMW",“BeiDouXing"]; 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ps: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数组类型是一种特殊的对象类型。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7890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7891" name="Shape 131"/>
          <p:cNvSpPr>
            <a:spLocks noChangeArrowheads="1"/>
          </p:cNvSpPr>
          <p:nvPr/>
        </p:nvSpPr>
        <p:spPr bwMode="auto">
          <a:xfrm>
            <a:off x="2111375" y="3257550"/>
            <a:ext cx="20148550" cy="8334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4000">
                <a:solidFill>
                  <a:srgbClr val="53585F"/>
                </a:solidFill>
                <a:latin typeface="Helvetica Light"/>
              </a:rPr>
              <a:t>	</a:t>
            </a:r>
            <a:endParaRPr lang="zh-CN" altLang="en-US" sz="4000">
              <a:solidFill>
                <a:srgbClr val="53585F"/>
              </a:solidFill>
              <a:latin typeface="Helvetica Light"/>
            </a:endParaRPr>
          </a:p>
        </p:txBody>
      </p:sp>
      <p:sp>
        <p:nvSpPr>
          <p:cNvPr id="37892" name="Rectangle 5"/>
          <p:cNvSpPr>
            <a:spLocks noChangeArrowheads="1"/>
          </p:cNvSpPr>
          <p:nvPr/>
        </p:nvSpPr>
        <p:spPr bwMode="auto">
          <a:xfrm>
            <a:off x="1822450" y="2362200"/>
            <a:ext cx="21697950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800">
                <a:solidFill>
                  <a:srgbClr val="53585F"/>
                </a:solidFill>
                <a:ea typeface="宋体" charset="-122"/>
              </a:rPr>
              <a:t>（</a:t>
            </a:r>
            <a:r>
              <a:rPr lang="en-US" altLang="zh-CN" sz="4800">
                <a:solidFill>
                  <a:srgbClr val="53585F"/>
                </a:solidFill>
                <a:ea typeface="宋体" charset="-122"/>
              </a:rPr>
              <a:t>5</a:t>
            </a:r>
            <a:r>
              <a:rPr lang="zh-CN" altLang="en-US" sz="4800">
                <a:solidFill>
                  <a:srgbClr val="53585F"/>
                </a:solidFill>
                <a:ea typeface="宋体" charset="-122"/>
              </a:rPr>
              <a:t>）</a:t>
            </a:r>
            <a:r>
              <a:rPr lang="en-US" altLang="zh-CN" sz="4800">
                <a:solidFill>
                  <a:srgbClr val="53585F"/>
                </a:solidFill>
                <a:ea typeface="宋体" charset="-122"/>
              </a:rPr>
              <a:t>undefined&amp;null    </a:t>
            </a:r>
            <a:r>
              <a:rPr lang="zh-CN" altLang="en-US" sz="4800">
                <a:solidFill>
                  <a:srgbClr val="53585F"/>
                </a:solidFill>
                <a:ea typeface="宋体" charset="-122"/>
              </a:rPr>
              <a:t>未定义类型</a:t>
            </a:r>
            <a:r>
              <a:rPr lang="en-US" altLang="zh-CN" sz="4800">
                <a:solidFill>
                  <a:srgbClr val="53585F"/>
                </a:solidFill>
                <a:ea typeface="宋体" charset="-122"/>
              </a:rPr>
              <a:t>&amp;</a:t>
            </a:r>
            <a:r>
              <a:rPr lang="zh-CN" altLang="en-US" sz="4800">
                <a:solidFill>
                  <a:srgbClr val="53585F"/>
                </a:solidFill>
                <a:ea typeface="宋体" charset="-122"/>
              </a:rPr>
              <a:t>空类型</a:t>
            </a:r>
          </a:p>
        </p:txBody>
      </p:sp>
      <p:sp>
        <p:nvSpPr>
          <p:cNvPr id="37893" name="Text Box 6"/>
          <p:cNvSpPr txBox="1">
            <a:spLocks noChangeArrowheads="1"/>
          </p:cNvSpPr>
          <p:nvPr/>
        </p:nvSpPr>
        <p:spPr bwMode="auto">
          <a:xfrm>
            <a:off x="2162175" y="3679825"/>
            <a:ext cx="20686713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Undefined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类型表示数据类型未知或者存在类型错误。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如果变量的值为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undefined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，并不代表变量没有类型！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name;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console.log(name);  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此时变量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name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的类型就是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undefined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类型</a:t>
            </a:r>
          </a:p>
        </p:txBody>
      </p:sp>
      <p:sp>
        <p:nvSpPr>
          <p:cNvPr id="37894" name="Text Box 7"/>
          <p:cNvSpPr txBox="1">
            <a:spLocks noChangeArrowheads="1"/>
          </p:cNvSpPr>
          <p:nvPr/>
        </p:nvSpPr>
        <p:spPr bwMode="auto">
          <a:xfrm>
            <a:off x="2162175" y="7102475"/>
            <a:ext cx="20686713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null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类型表示数据类型存在，但是并没有给变量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赋值。一般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null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类型用于对象类型的初始化。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如果变量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对象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的值为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null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，并不代表变量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对象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没有类型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name;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name = null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；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console.log(name);  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此时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name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就不再是变量，而是一个对象。类型就是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null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类型。</a:t>
            </a:r>
          </a:p>
        </p:txBody>
      </p:sp>
      <p:sp>
        <p:nvSpPr>
          <p:cNvPr id="37895" name="Text Box 8"/>
          <p:cNvSpPr txBox="1">
            <a:spLocks noChangeArrowheads="1"/>
          </p:cNvSpPr>
          <p:nvPr/>
        </p:nvSpPr>
        <p:spPr bwMode="auto">
          <a:xfrm>
            <a:off x="2327275" y="11523663"/>
            <a:ext cx="2011045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总结：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undefined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类型和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null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类型在页面中表现的效果是相同的，但是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undefined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用于变量类型，而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null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用于对象类型。两者必须不能混用！！！！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9938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9939" name="Shape 131"/>
          <p:cNvSpPr>
            <a:spLocks noChangeArrowheads="1"/>
          </p:cNvSpPr>
          <p:nvPr/>
        </p:nvSpPr>
        <p:spPr bwMode="auto">
          <a:xfrm>
            <a:off x="2111375" y="3257550"/>
            <a:ext cx="20148550" cy="8334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4000">
                <a:solidFill>
                  <a:srgbClr val="53585F"/>
                </a:solidFill>
                <a:latin typeface="Helvetica Light"/>
              </a:rPr>
              <a:t>	</a:t>
            </a:r>
            <a:endParaRPr lang="zh-CN" altLang="en-US" sz="4000">
              <a:solidFill>
                <a:srgbClr val="53585F"/>
              </a:solidFill>
              <a:latin typeface="Helvetica Light"/>
            </a:endParaRPr>
          </a:p>
        </p:txBody>
      </p:sp>
      <p:sp>
        <p:nvSpPr>
          <p:cNvPr id="39940" name="Rectangle 5"/>
          <p:cNvSpPr>
            <a:spLocks noChangeArrowheads="1"/>
          </p:cNvSpPr>
          <p:nvPr/>
        </p:nvSpPr>
        <p:spPr bwMode="auto">
          <a:xfrm>
            <a:off x="1822450" y="2362200"/>
            <a:ext cx="21697950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800">
                <a:solidFill>
                  <a:srgbClr val="53585F"/>
                </a:solidFill>
                <a:ea typeface="宋体" charset="-122"/>
              </a:rPr>
              <a:t>（</a:t>
            </a:r>
            <a:r>
              <a:rPr lang="en-US" altLang="zh-CN" sz="4800">
                <a:solidFill>
                  <a:srgbClr val="53585F"/>
                </a:solidFill>
                <a:ea typeface="宋体" charset="-122"/>
              </a:rPr>
              <a:t>6</a:t>
            </a:r>
            <a:r>
              <a:rPr lang="zh-CN" altLang="en-US" sz="4800">
                <a:solidFill>
                  <a:srgbClr val="53585F"/>
                </a:solidFill>
                <a:ea typeface="宋体" charset="-122"/>
              </a:rPr>
              <a:t>）</a:t>
            </a:r>
            <a:r>
              <a:rPr lang="en-US" altLang="zh-CN" sz="4800">
                <a:solidFill>
                  <a:srgbClr val="53585F"/>
                </a:solidFill>
                <a:ea typeface="宋体" charset="-122"/>
              </a:rPr>
              <a:t>object</a:t>
            </a:r>
            <a:r>
              <a:rPr lang="zh-CN" altLang="en-US" sz="4800">
                <a:solidFill>
                  <a:srgbClr val="53585F"/>
                </a:solidFill>
                <a:ea typeface="宋体" charset="-122"/>
              </a:rPr>
              <a:t>对象类型</a:t>
            </a:r>
          </a:p>
        </p:txBody>
      </p:sp>
      <p:sp>
        <p:nvSpPr>
          <p:cNvPr id="39941" name="Text Box 6"/>
          <p:cNvSpPr txBox="1">
            <a:spLocks noChangeArrowheads="1"/>
          </p:cNvSpPr>
          <p:nvPr/>
        </p:nvSpPr>
        <p:spPr bwMode="auto">
          <a:xfrm>
            <a:off x="2162175" y="3679825"/>
            <a:ext cx="20686713" cy="984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对象由花括号分隔。在括号内部，对象的属性以名称和值对的形式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(name : value)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来定义。属性由逗号分隔：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var person={firstname:"Bill", lastname:"Gates", id:5566};</a:t>
            </a:r>
          </a:p>
          <a:p>
            <a:pPr defTabSz="914400"/>
            <a:endParaRPr lang="en-US" altLang="zh-CN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上面例子中的对象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person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有三个属性：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firstname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lastname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以及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ps: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空格和折行无关紧要。声明可横跨多行：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person={ 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firstname : "Bill", 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lastname : "Gates", 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id : 5566 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};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对象属性有两种寻址方式（获取对象属性所对应的值的方式）：</a:t>
            </a:r>
            <a:endParaRPr lang="zh-CN" altLang="en-US" sz="4000" b="1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name=person.lastname; 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name=person["lastname"]; 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1986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41987" name="Shape 131"/>
          <p:cNvSpPr>
            <a:spLocks noChangeArrowheads="1"/>
          </p:cNvSpPr>
          <p:nvPr/>
        </p:nvSpPr>
        <p:spPr bwMode="auto">
          <a:xfrm>
            <a:off x="2111375" y="3257550"/>
            <a:ext cx="20148550" cy="8334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4000">
                <a:solidFill>
                  <a:srgbClr val="53585F"/>
                </a:solidFill>
                <a:latin typeface="Helvetica Light"/>
              </a:rPr>
              <a:t>	</a:t>
            </a:r>
            <a:endParaRPr lang="zh-CN" altLang="en-US" sz="4000">
              <a:solidFill>
                <a:srgbClr val="53585F"/>
              </a:solidFill>
              <a:latin typeface="Helvetica Light"/>
            </a:endParaRPr>
          </a:p>
        </p:txBody>
      </p:sp>
      <p:sp>
        <p:nvSpPr>
          <p:cNvPr id="41988" name="Text Box 5"/>
          <p:cNvSpPr txBox="1">
            <a:spLocks noChangeArrowheads="1"/>
          </p:cNvSpPr>
          <p:nvPr/>
        </p:nvSpPr>
        <p:spPr bwMode="auto">
          <a:xfrm>
            <a:off x="1895475" y="2054225"/>
            <a:ext cx="8059738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6000">
                <a:solidFill>
                  <a:schemeClr val="tx2"/>
                </a:solidFill>
                <a:ea typeface="宋体" charset="-122"/>
              </a:rPr>
              <a:t>5.Javascript</a:t>
            </a:r>
            <a:r>
              <a:rPr lang="zh-CN" altLang="en-US" sz="6000">
                <a:solidFill>
                  <a:schemeClr val="tx2"/>
                </a:solidFill>
                <a:ea typeface="宋体" charset="-122"/>
              </a:rPr>
              <a:t>运算符简介</a:t>
            </a:r>
          </a:p>
        </p:txBody>
      </p:sp>
      <p:sp>
        <p:nvSpPr>
          <p:cNvPr id="41989" name="Rectangle 6"/>
          <p:cNvSpPr>
            <a:spLocks noChangeArrowheads="1"/>
          </p:cNvSpPr>
          <p:nvPr/>
        </p:nvSpPr>
        <p:spPr bwMode="auto">
          <a:xfrm>
            <a:off x="1822450" y="3257550"/>
            <a:ext cx="2169795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（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1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）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typeof				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获取当前变量类型运算符（特殊）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（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2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）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=					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赋值运算符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（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3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）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==				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简要比较运算符（忽略变量类型）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（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4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）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===				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标准比较运算符（计算变量类型）</a:t>
            </a:r>
          </a:p>
          <a:p>
            <a:pPr defTabSz="914400"/>
            <a:endParaRPr lang="zh-CN" altLang="en-US" sz="4000">
              <a:solidFill>
                <a:srgbClr val="53585F"/>
              </a:solidFill>
              <a:ea typeface="宋体" charset="-122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4034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44035" name="Shape 131"/>
          <p:cNvSpPr>
            <a:spLocks noChangeArrowheads="1"/>
          </p:cNvSpPr>
          <p:nvPr/>
        </p:nvSpPr>
        <p:spPr bwMode="auto">
          <a:xfrm>
            <a:off x="2111375" y="3257550"/>
            <a:ext cx="20148550" cy="8334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4000">
                <a:solidFill>
                  <a:srgbClr val="53585F"/>
                </a:solidFill>
                <a:latin typeface="Helvetica Light"/>
              </a:rPr>
              <a:t>	</a:t>
            </a:r>
            <a:endParaRPr lang="zh-CN" altLang="en-US" sz="4000">
              <a:solidFill>
                <a:srgbClr val="53585F"/>
              </a:solidFill>
              <a:latin typeface="Helvetica Light"/>
            </a:endParaRPr>
          </a:p>
        </p:txBody>
      </p:sp>
      <p:sp>
        <p:nvSpPr>
          <p:cNvPr id="44036" name="Text Box 7"/>
          <p:cNvSpPr txBox="1">
            <a:spLocks noChangeArrowheads="1"/>
          </p:cNvSpPr>
          <p:nvPr/>
        </p:nvSpPr>
        <p:spPr bwMode="auto">
          <a:xfrm>
            <a:off x="1758950" y="2320925"/>
            <a:ext cx="17346613" cy="1045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(1) typeof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获取当前变量类型运算符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  var num=1;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   console.log(typeof num);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   var str = "1";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   console.log(typeof str);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   var obj={};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   console.log(typeof obj);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   var bool = false;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   console.log(typeof bool);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   bool = null;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   console.log(typeof bool);//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返回为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object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   console.log(bool);//null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已被清空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false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，变为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null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   var x;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   console.log(typeof x);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   var arr = [1,2,3];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   console.log(typeof arr);//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返回为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object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   console.log(Array.isArray(arr));//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返回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true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为数组，返回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false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不是数组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7410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7411" name="Shape 132"/>
          <p:cNvSpPr>
            <a:spLocks noChangeArrowheads="1"/>
          </p:cNvSpPr>
          <p:nvPr/>
        </p:nvSpPr>
        <p:spPr bwMode="auto">
          <a:xfrm>
            <a:off x="3619500" y="9974263"/>
            <a:ext cx="9304338" cy="5588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3000">
                <a:solidFill>
                  <a:srgbClr val="FFFFFF"/>
                </a:solidFill>
                <a:latin typeface="Helvetica Light"/>
              </a:rPr>
              <a:t>更具行业竞争力       更高薪酬       更好的职业进阶发展</a:t>
            </a:r>
          </a:p>
        </p:txBody>
      </p:sp>
      <p:sp>
        <p:nvSpPr>
          <p:cNvPr id="17412" name="Shape 133"/>
          <p:cNvSpPr>
            <a:spLocks noChangeArrowheads="1"/>
          </p:cNvSpPr>
          <p:nvPr/>
        </p:nvSpPr>
        <p:spPr bwMode="auto">
          <a:xfrm>
            <a:off x="6575425" y="8586788"/>
            <a:ext cx="3405188" cy="86995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4200">
                <a:solidFill>
                  <a:srgbClr val="FFFFFF"/>
                </a:solidFill>
                <a:latin typeface="Helvetica Light"/>
              </a:rPr>
              <a:t>UI</a:t>
            </a:r>
            <a:r>
              <a:rPr lang="zh-CN" altLang="en-US" sz="4200">
                <a:solidFill>
                  <a:srgbClr val="FFFFFF"/>
                </a:solidFill>
                <a:latin typeface="Helvetica Light"/>
              </a:rPr>
              <a:t>视觉设计师</a:t>
            </a:r>
          </a:p>
        </p:txBody>
      </p:sp>
      <p:sp>
        <p:nvSpPr>
          <p:cNvPr id="17413" name="Text Box 7"/>
          <p:cNvSpPr txBox="1">
            <a:spLocks noChangeArrowheads="1"/>
          </p:cNvSpPr>
          <p:nvPr/>
        </p:nvSpPr>
        <p:spPr bwMode="auto">
          <a:xfrm>
            <a:off x="2903538" y="2149475"/>
            <a:ext cx="381635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>
                <a:solidFill>
                  <a:schemeClr val="tx2"/>
                </a:solidFill>
                <a:ea typeface="微软雅黑" pitchFamily="34" charset="-122"/>
              </a:rPr>
              <a:t>课程大纲</a:t>
            </a:r>
          </a:p>
        </p:txBody>
      </p:sp>
      <p:sp>
        <p:nvSpPr>
          <p:cNvPr id="17414" name="Text Box 8"/>
          <p:cNvSpPr txBox="1">
            <a:spLocks noChangeArrowheads="1"/>
          </p:cNvSpPr>
          <p:nvPr/>
        </p:nvSpPr>
        <p:spPr bwMode="auto">
          <a:xfrm>
            <a:off x="6862763" y="3762375"/>
            <a:ext cx="7378700" cy="390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>
                <a:solidFill>
                  <a:schemeClr val="tx2"/>
                </a:solidFill>
                <a:ea typeface="宋体" charset="-122"/>
              </a:rPr>
              <a:t>1.Javascript</a:t>
            </a:r>
            <a:r>
              <a:rPr lang="zh-CN" altLang="en-US">
                <a:solidFill>
                  <a:schemeClr val="tx2"/>
                </a:solidFill>
                <a:ea typeface="宋体" charset="-122"/>
              </a:rPr>
              <a:t>简介</a:t>
            </a:r>
          </a:p>
          <a:p>
            <a:pPr defTabSz="914400"/>
            <a:r>
              <a:rPr lang="en-US" altLang="zh-CN">
                <a:solidFill>
                  <a:schemeClr val="tx2"/>
                </a:solidFill>
                <a:ea typeface="宋体" charset="-122"/>
              </a:rPr>
              <a:t>2.Javascript</a:t>
            </a:r>
            <a:r>
              <a:rPr lang="zh-CN" altLang="en-US">
                <a:solidFill>
                  <a:schemeClr val="tx2"/>
                </a:solidFill>
                <a:ea typeface="宋体" charset="-122"/>
              </a:rPr>
              <a:t>名词解释</a:t>
            </a:r>
          </a:p>
          <a:p>
            <a:pPr defTabSz="914400"/>
            <a:r>
              <a:rPr lang="en-US" altLang="zh-CN">
                <a:solidFill>
                  <a:schemeClr val="tx2"/>
                </a:solidFill>
                <a:ea typeface="宋体" charset="-122"/>
              </a:rPr>
              <a:t>3.Javascript</a:t>
            </a:r>
            <a:r>
              <a:rPr lang="zh-CN" altLang="en-US">
                <a:solidFill>
                  <a:schemeClr val="tx2"/>
                </a:solidFill>
                <a:ea typeface="宋体" charset="-122"/>
              </a:rPr>
              <a:t>变量命名规则</a:t>
            </a:r>
          </a:p>
          <a:p>
            <a:pPr defTabSz="914400"/>
            <a:r>
              <a:rPr lang="en-US" altLang="zh-CN">
                <a:solidFill>
                  <a:schemeClr val="tx2"/>
                </a:solidFill>
                <a:ea typeface="宋体" charset="-122"/>
              </a:rPr>
              <a:t>4.Javascript</a:t>
            </a:r>
            <a:r>
              <a:rPr lang="zh-CN" altLang="en-US">
                <a:solidFill>
                  <a:schemeClr val="tx2"/>
                </a:solidFill>
                <a:ea typeface="宋体" charset="-122"/>
              </a:rPr>
              <a:t>变量类型</a:t>
            </a:r>
          </a:p>
          <a:p>
            <a:pPr defTabSz="914400"/>
            <a:r>
              <a:rPr lang="en-US" altLang="zh-CN">
                <a:solidFill>
                  <a:schemeClr val="tx2"/>
                </a:solidFill>
                <a:ea typeface="宋体" charset="-122"/>
              </a:rPr>
              <a:t>5.Javascript</a:t>
            </a:r>
            <a:r>
              <a:rPr lang="zh-CN" altLang="en-US">
                <a:solidFill>
                  <a:schemeClr val="tx2"/>
                </a:solidFill>
                <a:ea typeface="宋体" charset="-122"/>
              </a:rPr>
              <a:t>运算符简介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6082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46083" name="Shape 131"/>
          <p:cNvSpPr>
            <a:spLocks noChangeArrowheads="1"/>
          </p:cNvSpPr>
          <p:nvPr/>
        </p:nvSpPr>
        <p:spPr bwMode="auto">
          <a:xfrm>
            <a:off x="2111375" y="3257550"/>
            <a:ext cx="20148550" cy="8334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4000">
                <a:solidFill>
                  <a:srgbClr val="53585F"/>
                </a:solidFill>
                <a:latin typeface="Helvetica Light"/>
              </a:rPr>
              <a:t>	</a:t>
            </a:r>
            <a:endParaRPr lang="zh-CN" altLang="en-US" sz="4000">
              <a:solidFill>
                <a:srgbClr val="53585F"/>
              </a:solidFill>
              <a:latin typeface="Helvetica Light"/>
            </a:endParaRPr>
          </a:p>
        </p:txBody>
      </p:sp>
      <p:sp>
        <p:nvSpPr>
          <p:cNvPr id="46084" name="Rectangle 6"/>
          <p:cNvSpPr>
            <a:spLocks noChangeArrowheads="1"/>
          </p:cNvSpPr>
          <p:nvPr/>
        </p:nvSpPr>
        <p:spPr bwMode="auto">
          <a:xfrm>
            <a:off x="1582738" y="2382838"/>
            <a:ext cx="2169795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（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2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）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= 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赋值运算符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	赋值运算符用来给变量赋值。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	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var age = 14;</a:t>
            </a:r>
          </a:p>
          <a:p>
            <a:pPr defTabSz="914400"/>
            <a:endParaRPr lang="zh-CN" altLang="en-US" sz="4000">
              <a:solidFill>
                <a:srgbClr val="53585F"/>
              </a:solidFill>
              <a:ea typeface="宋体" charset="-122"/>
            </a:endParaRPr>
          </a:p>
          <a:p>
            <a:pPr defTabSz="914400"/>
            <a:r>
              <a:rPr lang="zh-CN" altLang="en-US" sz="4000">
                <a:solidFill>
                  <a:srgbClr val="FF0000"/>
                </a:solidFill>
                <a:ea typeface="宋体" charset="-122"/>
              </a:rPr>
              <a:t>	</a:t>
            </a:r>
            <a:r>
              <a:rPr lang="en-US" altLang="zh-CN" sz="4000">
                <a:solidFill>
                  <a:srgbClr val="FF0000"/>
                </a:solidFill>
                <a:ea typeface="宋体" charset="-122"/>
              </a:rPr>
              <a:t>ps</a:t>
            </a:r>
            <a:r>
              <a:rPr lang="zh-CN" altLang="en-US" sz="4000">
                <a:solidFill>
                  <a:srgbClr val="FF0000"/>
                </a:solidFill>
                <a:ea typeface="宋体" charset="-122"/>
              </a:rPr>
              <a:t>：千万不要认为</a:t>
            </a:r>
            <a:r>
              <a:rPr lang="en-US" altLang="zh-CN" sz="4000">
                <a:solidFill>
                  <a:srgbClr val="FF0000"/>
                </a:solidFill>
                <a:ea typeface="宋体" charset="-122"/>
              </a:rPr>
              <a:t>【</a:t>
            </a:r>
            <a:r>
              <a:rPr lang="zh-CN" altLang="en-US" sz="4000">
                <a:solidFill>
                  <a:srgbClr val="FF0000"/>
                </a:solidFill>
                <a:ea typeface="宋体" charset="-122"/>
              </a:rPr>
              <a:t>赋值运算符</a:t>
            </a:r>
            <a:r>
              <a:rPr lang="en-US" altLang="zh-CN" sz="4000">
                <a:solidFill>
                  <a:srgbClr val="FF0000"/>
                </a:solidFill>
                <a:ea typeface="宋体" charset="-122"/>
              </a:rPr>
              <a:t>】</a:t>
            </a:r>
            <a:r>
              <a:rPr lang="zh-CN" altLang="en-US" sz="4000">
                <a:solidFill>
                  <a:srgbClr val="FF0000"/>
                </a:solidFill>
                <a:ea typeface="宋体" charset="-122"/>
              </a:rPr>
              <a:t>是</a:t>
            </a:r>
            <a:r>
              <a:rPr lang="en-US" altLang="zh-CN" sz="4000">
                <a:solidFill>
                  <a:srgbClr val="FF0000"/>
                </a:solidFill>
                <a:ea typeface="宋体" charset="-122"/>
              </a:rPr>
              <a:t>【</a:t>
            </a:r>
            <a:r>
              <a:rPr lang="zh-CN" altLang="en-US" sz="4000">
                <a:solidFill>
                  <a:srgbClr val="FF0000"/>
                </a:solidFill>
                <a:ea typeface="宋体" charset="-122"/>
              </a:rPr>
              <a:t>数学中的等号</a:t>
            </a:r>
            <a:r>
              <a:rPr lang="en-US" altLang="zh-CN" sz="4000">
                <a:solidFill>
                  <a:srgbClr val="FF0000"/>
                </a:solidFill>
                <a:ea typeface="宋体" charset="-122"/>
              </a:rPr>
              <a:t>】</a:t>
            </a:r>
            <a:r>
              <a:rPr lang="zh-CN" altLang="en-US" sz="4000">
                <a:solidFill>
                  <a:srgbClr val="FF0000"/>
                </a:solidFill>
                <a:ea typeface="宋体" charset="-122"/>
              </a:rPr>
              <a:t>。两者表达的是不同的内容。</a:t>
            </a:r>
            <a:endParaRPr lang="zh-CN" altLang="en-US" sz="4000">
              <a:solidFill>
                <a:srgbClr val="53585F"/>
              </a:solidFill>
              <a:ea typeface="宋体" charset="-122"/>
            </a:endParaRPr>
          </a:p>
        </p:txBody>
      </p:sp>
      <p:sp>
        <p:nvSpPr>
          <p:cNvPr id="46085" name="Rectangle 9"/>
          <p:cNvSpPr>
            <a:spLocks noChangeArrowheads="1"/>
          </p:cNvSpPr>
          <p:nvPr/>
        </p:nvSpPr>
        <p:spPr bwMode="auto">
          <a:xfrm>
            <a:off x="1582738" y="6094413"/>
            <a:ext cx="21697950" cy="618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（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3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）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== 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简要比较运算符（忽略变量类型）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	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var age = 14;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	console.log(age==12);//false</a:t>
            </a:r>
          </a:p>
          <a:p>
            <a:pPr defTabSz="914400"/>
            <a:endParaRPr lang="zh-CN" altLang="en-US" sz="4000">
              <a:solidFill>
                <a:srgbClr val="53585F"/>
              </a:solidFill>
              <a:ea typeface="宋体" charset="-122"/>
            </a:endParaRPr>
          </a:p>
          <a:p>
            <a:pPr defTabSz="914400"/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	比较运算符的计算结果是一个布尔值。两个变量的比较结果要么是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true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，要么是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false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。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	至于说忽略变量类型的原因，请看下面的例子：</a:t>
            </a:r>
          </a:p>
          <a:p>
            <a:pPr defTabSz="914400"/>
            <a:endParaRPr lang="zh-CN" altLang="en-US" sz="4000">
              <a:solidFill>
                <a:srgbClr val="53585F"/>
              </a:solidFill>
              <a:ea typeface="宋体" charset="-122"/>
            </a:endParaRPr>
          </a:p>
          <a:p>
            <a:pPr defTabSz="914400"/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	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var number1 = 10;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	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var string1 = “10”;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	console.log(number1==string1);//true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8130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48131" name="Shape 131"/>
          <p:cNvSpPr>
            <a:spLocks noChangeArrowheads="1"/>
          </p:cNvSpPr>
          <p:nvPr/>
        </p:nvSpPr>
        <p:spPr bwMode="auto">
          <a:xfrm>
            <a:off x="2111375" y="3257550"/>
            <a:ext cx="20148550" cy="8334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4000">
                <a:solidFill>
                  <a:srgbClr val="53585F"/>
                </a:solidFill>
                <a:latin typeface="Helvetica Light"/>
              </a:rPr>
              <a:t>	</a:t>
            </a:r>
            <a:endParaRPr lang="zh-CN" altLang="en-US" sz="4000">
              <a:solidFill>
                <a:srgbClr val="53585F"/>
              </a:solidFill>
              <a:latin typeface="Helvetica Light"/>
            </a:endParaRPr>
          </a:p>
        </p:txBody>
      </p:sp>
      <p:sp>
        <p:nvSpPr>
          <p:cNvPr id="48132" name="Rectangle 6"/>
          <p:cNvSpPr>
            <a:spLocks noChangeArrowheads="1"/>
          </p:cNvSpPr>
          <p:nvPr/>
        </p:nvSpPr>
        <p:spPr bwMode="auto">
          <a:xfrm>
            <a:off x="1582738" y="2393950"/>
            <a:ext cx="21697950" cy="618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（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4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）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=== 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标准比较运算符（计算变量类型）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	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var age = 14;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	console.log(age===14);//true</a:t>
            </a:r>
          </a:p>
          <a:p>
            <a:pPr defTabSz="914400"/>
            <a:endParaRPr lang="zh-CN" altLang="en-US" sz="4000">
              <a:solidFill>
                <a:srgbClr val="53585F"/>
              </a:solidFill>
              <a:ea typeface="宋体" charset="-122"/>
            </a:endParaRPr>
          </a:p>
          <a:p>
            <a:pPr defTabSz="914400"/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	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var number1 = 10;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	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var string1 = “10”;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	console.log(number1===string1);//false</a:t>
            </a:r>
            <a:endParaRPr lang="zh-CN" altLang="en-US" sz="4000">
              <a:solidFill>
                <a:srgbClr val="53585F"/>
              </a:solidFill>
              <a:ea typeface="宋体" charset="-122"/>
            </a:endParaRPr>
          </a:p>
          <a:p>
            <a:pPr defTabSz="914400"/>
            <a:endParaRPr lang="en-US" altLang="zh-CN" sz="4000">
              <a:solidFill>
                <a:srgbClr val="53585F"/>
              </a:solidFill>
              <a:ea typeface="宋体" charset="-122"/>
            </a:endParaRPr>
          </a:p>
          <a:p>
            <a:pPr defTabSz="914400"/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	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标准比较运算符在比较两个变量的值的时候，既考虑变量的类型是否相等，又考虑变量的值是否相等。但是本质上说标准比较运算符也是比较运算符的一种，只不过比较的标准较严格一些。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50178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50179" name="Rectangle 6"/>
          <p:cNvSpPr>
            <a:spLocks noChangeArrowheads="1"/>
          </p:cNvSpPr>
          <p:nvPr/>
        </p:nvSpPr>
        <p:spPr bwMode="auto">
          <a:xfrm>
            <a:off x="5616575" y="3689350"/>
            <a:ext cx="12192000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）单行注释：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//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）多行注释：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/* … */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）文档注释：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/** … */</a:t>
            </a:r>
          </a:p>
        </p:txBody>
      </p:sp>
      <p:sp>
        <p:nvSpPr>
          <p:cNvPr id="50180" name="Text Box 7"/>
          <p:cNvSpPr txBox="1">
            <a:spLocks noChangeArrowheads="1"/>
          </p:cNvSpPr>
          <p:nvPr/>
        </p:nvSpPr>
        <p:spPr bwMode="auto">
          <a:xfrm>
            <a:off x="2111375" y="2217738"/>
            <a:ext cx="3232150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zh-CN" altLang="en-US" sz="4800">
                <a:solidFill>
                  <a:srgbClr val="53585F"/>
                </a:solidFill>
                <a:ea typeface="微软雅黑" pitchFamily="34" charset="-122"/>
              </a:rPr>
              <a:t>扩展：注释</a:t>
            </a:r>
            <a:endParaRPr lang="zh-CN" altLang="en-US" sz="4800">
              <a:ea typeface="微软雅黑" pitchFamily="34" charset="-122"/>
            </a:endParaRPr>
          </a:p>
        </p:txBody>
      </p:sp>
      <p:sp>
        <p:nvSpPr>
          <p:cNvPr id="50181" name="Text Box 8"/>
          <p:cNvSpPr txBox="1">
            <a:spLocks noChangeArrowheads="1"/>
          </p:cNvSpPr>
          <p:nvPr/>
        </p:nvSpPr>
        <p:spPr bwMode="auto">
          <a:xfrm>
            <a:off x="2038350" y="10875963"/>
            <a:ext cx="1938655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：不要在使用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中的注释方式来注释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js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的代码了，两者是不同的。</a:t>
            </a:r>
          </a:p>
          <a:p>
            <a:pPr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pss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：虽然快速注释的快捷键是一样的，但是需要引起注意。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hape 197"/>
          <p:cNvSpPr>
            <a:spLocks noChangeArrowheads="1"/>
          </p:cNvSpPr>
          <p:nvPr/>
        </p:nvSpPr>
        <p:spPr bwMode="auto">
          <a:xfrm>
            <a:off x="3619500" y="9974263"/>
            <a:ext cx="9304338" cy="5588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3000">
                <a:solidFill>
                  <a:srgbClr val="FFFFFF"/>
                </a:solidFill>
                <a:latin typeface="Helvetica Light"/>
              </a:rPr>
              <a:t>更具行业竞争力       更高薪酬       更好的职业进阶发展</a:t>
            </a:r>
          </a:p>
        </p:txBody>
      </p:sp>
      <p:sp>
        <p:nvSpPr>
          <p:cNvPr id="52226" name="Shape 198"/>
          <p:cNvSpPr>
            <a:spLocks noChangeArrowheads="1"/>
          </p:cNvSpPr>
          <p:nvPr/>
        </p:nvSpPr>
        <p:spPr bwMode="auto">
          <a:xfrm>
            <a:off x="6569075" y="8613775"/>
            <a:ext cx="3405188" cy="736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4200">
                <a:solidFill>
                  <a:srgbClr val="FFFFFF"/>
                </a:solidFill>
                <a:latin typeface="Helvetica Light"/>
              </a:rPr>
              <a:t>UI</a:t>
            </a:r>
            <a:r>
              <a:rPr lang="zh-CN" altLang="en-US" sz="4200">
                <a:solidFill>
                  <a:srgbClr val="FFFFFF"/>
                </a:solidFill>
                <a:latin typeface="Helvetica Light"/>
              </a:rPr>
              <a:t>视觉设计师</a:t>
            </a:r>
          </a:p>
        </p:txBody>
      </p:sp>
      <p:pic>
        <p:nvPicPr>
          <p:cNvPr id="52227" name="06c58PIC3Tg_1024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33350" y="-322263"/>
            <a:ext cx="25600025" cy="14474826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8434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8435" name="Shape 131"/>
          <p:cNvSpPr>
            <a:spLocks noChangeArrowheads="1"/>
          </p:cNvSpPr>
          <p:nvPr/>
        </p:nvSpPr>
        <p:spPr bwMode="auto">
          <a:xfrm>
            <a:off x="2111375" y="3257550"/>
            <a:ext cx="20148550" cy="6688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4000">
                <a:solidFill>
                  <a:srgbClr val="53585F"/>
                </a:solidFill>
                <a:latin typeface="Helvetica Light"/>
              </a:rPr>
              <a:t>	JavaScript</a:t>
            </a:r>
            <a:r>
              <a:rPr lang="zh-CN" altLang="en-US" sz="4000">
                <a:solidFill>
                  <a:srgbClr val="53585F"/>
                </a:solidFill>
                <a:latin typeface="Helvetica Light"/>
              </a:rPr>
              <a:t>是一种轻量级的脚本语言，可以部署在多种环境，最常见的部署环境就是浏览器。所谓“脚本语言”，指的是它不具备开发操作系统的能力，而是只用来编写控制其他大型应用程序的操作方法。</a:t>
            </a:r>
          </a:p>
          <a:p>
            <a:pPr hangingPunct="0">
              <a:lnSpc>
                <a:spcPct val="120000"/>
              </a:lnSpc>
            </a:pPr>
            <a:endParaRPr lang="zh-CN" altLang="en-US" sz="4000">
              <a:solidFill>
                <a:srgbClr val="53585F"/>
              </a:solidFill>
              <a:latin typeface="Helvetica Light"/>
            </a:endParaRPr>
          </a:p>
          <a:p>
            <a:pPr hangingPunct="0">
              <a:lnSpc>
                <a:spcPct val="120000"/>
              </a:lnSpc>
            </a:pPr>
            <a:r>
              <a:rPr lang="en-US" altLang="zh-CN" sz="4000">
                <a:solidFill>
                  <a:srgbClr val="53585F"/>
                </a:solidFill>
                <a:latin typeface="Helvetica Light"/>
              </a:rPr>
              <a:t>	JavaScript</a:t>
            </a:r>
            <a:r>
              <a:rPr lang="zh-CN" altLang="en-US" sz="4000">
                <a:solidFill>
                  <a:srgbClr val="53585F"/>
                </a:solidFill>
                <a:latin typeface="Helvetica Light"/>
              </a:rPr>
              <a:t>的核心部分相当精简，只包括两个部分：</a:t>
            </a:r>
          </a:p>
          <a:p>
            <a:pPr hangingPunct="0">
              <a:lnSpc>
                <a:spcPct val="120000"/>
              </a:lnSpc>
            </a:pPr>
            <a:r>
              <a:rPr lang="zh-CN" altLang="en-US" sz="4000">
                <a:solidFill>
                  <a:srgbClr val="53585F"/>
                </a:solidFill>
                <a:latin typeface="Helvetica Light"/>
              </a:rPr>
              <a:t>	</a:t>
            </a:r>
            <a:r>
              <a:rPr lang="zh-CN" altLang="en-US" sz="4000">
                <a:solidFill>
                  <a:srgbClr val="FF0000"/>
                </a:solidFill>
                <a:latin typeface="Helvetica Light"/>
              </a:rPr>
              <a:t>基本的语法构造</a:t>
            </a:r>
            <a:r>
              <a:rPr lang="zh-CN" altLang="en-US" sz="4000">
                <a:solidFill>
                  <a:srgbClr val="53585F"/>
                </a:solidFill>
                <a:latin typeface="Helvetica Light"/>
              </a:rPr>
              <a:t>（比如操作符、控制结构、语句）</a:t>
            </a:r>
          </a:p>
          <a:p>
            <a:pPr hangingPunct="0">
              <a:lnSpc>
                <a:spcPct val="120000"/>
              </a:lnSpc>
            </a:pPr>
            <a:r>
              <a:rPr lang="zh-CN" altLang="en-US" sz="4000">
                <a:solidFill>
                  <a:srgbClr val="53585F"/>
                </a:solidFill>
                <a:latin typeface="Helvetica Light"/>
              </a:rPr>
              <a:t>	</a:t>
            </a:r>
            <a:r>
              <a:rPr lang="zh-CN" altLang="en-US" sz="4000">
                <a:solidFill>
                  <a:srgbClr val="FF0000"/>
                </a:solidFill>
                <a:latin typeface="Helvetica Light"/>
              </a:rPr>
              <a:t>标准库</a:t>
            </a:r>
            <a:r>
              <a:rPr lang="zh-CN" altLang="en-US" sz="4000">
                <a:solidFill>
                  <a:srgbClr val="53585F"/>
                </a:solidFill>
                <a:latin typeface="Helvetica Light"/>
              </a:rPr>
              <a:t>（就是一系列具有各种功能的对象比如</a:t>
            </a:r>
            <a:r>
              <a:rPr lang="en-US" altLang="zh-CN" sz="4000">
                <a:solidFill>
                  <a:srgbClr val="53585F"/>
                </a:solidFill>
                <a:latin typeface="Helvetica Light"/>
              </a:rPr>
              <a:t>Array</a:t>
            </a:r>
            <a:r>
              <a:rPr lang="zh-CN" altLang="en-US" sz="4000">
                <a:solidFill>
                  <a:srgbClr val="53585F"/>
                </a:solidFill>
                <a:latin typeface="Helvetica Light"/>
              </a:rPr>
              <a:t>、</a:t>
            </a:r>
            <a:r>
              <a:rPr lang="en-US" altLang="zh-CN" sz="4000">
                <a:solidFill>
                  <a:srgbClr val="53585F"/>
                </a:solidFill>
                <a:latin typeface="Helvetica Light"/>
              </a:rPr>
              <a:t>Date</a:t>
            </a:r>
            <a:r>
              <a:rPr lang="zh-CN" altLang="en-US" sz="4000">
                <a:solidFill>
                  <a:srgbClr val="53585F"/>
                </a:solidFill>
                <a:latin typeface="Helvetica Light"/>
              </a:rPr>
              <a:t>、</a:t>
            </a:r>
            <a:r>
              <a:rPr lang="en-US" altLang="zh-CN" sz="4000">
                <a:solidFill>
                  <a:srgbClr val="53585F"/>
                </a:solidFill>
                <a:latin typeface="Helvetica Light"/>
              </a:rPr>
              <a:t>Math</a:t>
            </a:r>
            <a:r>
              <a:rPr lang="zh-CN" altLang="en-US" sz="4000">
                <a:solidFill>
                  <a:srgbClr val="53585F"/>
                </a:solidFill>
                <a:latin typeface="Helvetica Light"/>
              </a:rPr>
              <a:t>等）。</a:t>
            </a:r>
          </a:p>
          <a:p>
            <a:pPr hangingPunct="0">
              <a:lnSpc>
                <a:spcPct val="120000"/>
              </a:lnSpc>
            </a:pPr>
            <a:endParaRPr lang="zh-CN" altLang="en-US" sz="4000">
              <a:solidFill>
                <a:srgbClr val="53585F"/>
              </a:solidFill>
              <a:latin typeface="Helvetica Light"/>
            </a:endParaRPr>
          </a:p>
          <a:p>
            <a:pPr hangingPunct="0">
              <a:lnSpc>
                <a:spcPct val="120000"/>
              </a:lnSpc>
            </a:pPr>
            <a:r>
              <a:rPr lang="zh-CN" altLang="en-US" sz="4000">
                <a:solidFill>
                  <a:srgbClr val="53585F"/>
                </a:solidFill>
                <a:latin typeface="Helvetica Light"/>
              </a:rPr>
              <a:t>	除此之外，还有提供的额外</a:t>
            </a:r>
            <a:r>
              <a:rPr lang="en-US" altLang="zh-CN" sz="4000">
                <a:solidFill>
                  <a:srgbClr val="53585F"/>
                </a:solidFill>
                <a:latin typeface="Helvetica Light"/>
              </a:rPr>
              <a:t>API</a:t>
            </a:r>
            <a:r>
              <a:rPr lang="zh-CN" altLang="en-US" sz="4000">
                <a:solidFill>
                  <a:srgbClr val="53585F"/>
                </a:solidFill>
                <a:latin typeface="Helvetica Light"/>
              </a:rPr>
              <a:t>可以分成三大类：浏览器控制类、</a:t>
            </a:r>
            <a:r>
              <a:rPr lang="en-US" altLang="zh-CN" sz="4000">
                <a:solidFill>
                  <a:srgbClr val="53585F"/>
                </a:solidFill>
                <a:latin typeface="Helvetica Light"/>
              </a:rPr>
              <a:t>DOM</a:t>
            </a:r>
            <a:r>
              <a:rPr lang="zh-CN" altLang="en-US" sz="4000">
                <a:solidFill>
                  <a:srgbClr val="53585F"/>
                </a:solidFill>
                <a:latin typeface="Helvetica Light"/>
              </a:rPr>
              <a:t>类、</a:t>
            </a:r>
            <a:r>
              <a:rPr lang="en-US" altLang="zh-CN" sz="4000">
                <a:solidFill>
                  <a:srgbClr val="53585F"/>
                </a:solidFill>
                <a:latin typeface="Helvetica Light"/>
              </a:rPr>
              <a:t>Web</a:t>
            </a:r>
            <a:r>
              <a:rPr lang="zh-CN" altLang="en-US" sz="4000">
                <a:solidFill>
                  <a:srgbClr val="53585F"/>
                </a:solidFill>
                <a:latin typeface="Helvetica Light"/>
              </a:rPr>
              <a:t>类。</a:t>
            </a:r>
          </a:p>
        </p:txBody>
      </p:sp>
      <p:sp>
        <p:nvSpPr>
          <p:cNvPr id="18436" name="Shape 132"/>
          <p:cNvSpPr>
            <a:spLocks noChangeArrowheads="1"/>
          </p:cNvSpPr>
          <p:nvPr/>
        </p:nvSpPr>
        <p:spPr bwMode="auto">
          <a:xfrm>
            <a:off x="3619500" y="9974263"/>
            <a:ext cx="9304338" cy="5588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3000">
                <a:solidFill>
                  <a:srgbClr val="FFFFFF"/>
                </a:solidFill>
                <a:latin typeface="Helvetica Light"/>
              </a:rPr>
              <a:t>更具行业竞争力       更高薪酬       更好的职业进阶发展</a:t>
            </a:r>
          </a:p>
        </p:txBody>
      </p:sp>
      <p:sp>
        <p:nvSpPr>
          <p:cNvPr id="18437" name="Shape 133"/>
          <p:cNvSpPr>
            <a:spLocks noChangeArrowheads="1"/>
          </p:cNvSpPr>
          <p:nvPr/>
        </p:nvSpPr>
        <p:spPr bwMode="auto">
          <a:xfrm>
            <a:off x="6569075" y="8613775"/>
            <a:ext cx="3405188" cy="736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4200">
                <a:solidFill>
                  <a:srgbClr val="FFFFFF"/>
                </a:solidFill>
                <a:latin typeface="Helvetica Light"/>
              </a:rPr>
              <a:t>UI</a:t>
            </a:r>
            <a:r>
              <a:rPr lang="zh-CN" altLang="en-US" sz="4200">
                <a:solidFill>
                  <a:srgbClr val="FFFFFF"/>
                </a:solidFill>
                <a:latin typeface="Helvetica Light"/>
              </a:rPr>
              <a:t>视觉设计师</a:t>
            </a:r>
          </a:p>
        </p:txBody>
      </p:sp>
      <p:sp>
        <p:nvSpPr>
          <p:cNvPr id="18438" name="Text Box 7"/>
          <p:cNvSpPr txBox="1">
            <a:spLocks noChangeArrowheads="1"/>
          </p:cNvSpPr>
          <p:nvPr/>
        </p:nvSpPr>
        <p:spPr bwMode="auto">
          <a:xfrm>
            <a:off x="1895475" y="2054225"/>
            <a:ext cx="5773738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6000">
                <a:solidFill>
                  <a:schemeClr val="tx2"/>
                </a:solidFill>
                <a:ea typeface="宋体" charset="-122"/>
              </a:rPr>
              <a:t>1.Javascript</a:t>
            </a:r>
            <a:r>
              <a:rPr lang="zh-CN" altLang="en-US" sz="6000">
                <a:solidFill>
                  <a:schemeClr val="tx2"/>
                </a:solidFill>
                <a:ea typeface="宋体" charset="-122"/>
              </a:rPr>
              <a:t>简介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9458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9459" name="Shape 137"/>
          <p:cNvSpPr>
            <a:spLocks noChangeArrowheads="1"/>
          </p:cNvSpPr>
          <p:nvPr/>
        </p:nvSpPr>
        <p:spPr bwMode="auto">
          <a:xfrm>
            <a:off x="2111375" y="3473450"/>
            <a:ext cx="20148550" cy="302895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4000">
                <a:solidFill>
                  <a:srgbClr val="53585F"/>
                </a:solidFill>
                <a:latin typeface="Helvetica Light"/>
              </a:rPr>
              <a:t>（</a:t>
            </a:r>
            <a:r>
              <a:rPr lang="en-US" altLang="zh-CN" sz="4000">
                <a:solidFill>
                  <a:srgbClr val="53585F"/>
                </a:solidFill>
                <a:latin typeface="Helvetica Light"/>
              </a:rPr>
              <a:t>1</a:t>
            </a:r>
            <a:r>
              <a:rPr lang="zh-CN" altLang="en-US" sz="4000">
                <a:solidFill>
                  <a:srgbClr val="53585F"/>
                </a:solidFill>
                <a:latin typeface="Helvetica Light"/>
              </a:rPr>
              <a:t>）浏览器的平台化</a:t>
            </a:r>
          </a:p>
          <a:p>
            <a:pPr hangingPunct="0">
              <a:lnSpc>
                <a:spcPct val="120000"/>
              </a:lnSpc>
            </a:pPr>
            <a:r>
              <a:rPr lang="zh-CN" altLang="en-US" sz="4000">
                <a:solidFill>
                  <a:srgbClr val="53585F"/>
                </a:solidFill>
                <a:latin typeface="Helvetica Light"/>
              </a:rPr>
              <a:t>（</a:t>
            </a:r>
            <a:r>
              <a:rPr lang="en-US" altLang="zh-CN" sz="4000">
                <a:solidFill>
                  <a:srgbClr val="53585F"/>
                </a:solidFill>
                <a:latin typeface="Helvetica Light"/>
              </a:rPr>
              <a:t>2</a:t>
            </a:r>
            <a:r>
              <a:rPr lang="zh-CN" altLang="en-US" sz="4000">
                <a:solidFill>
                  <a:srgbClr val="53585F"/>
                </a:solidFill>
                <a:latin typeface="Helvetica Light"/>
              </a:rPr>
              <a:t>）</a:t>
            </a:r>
            <a:r>
              <a:rPr lang="en-US" altLang="zh-CN" sz="4000">
                <a:solidFill>
                  <a:srgbClr val="53585F"/>
                </a:solidFill>
                <a:latin typeface="Helvetica Light"/>
              </a:rPr>
              <a:t>Node.js</a:t>
            </a:r>
          </a:p>
          <a:p>
            <a:pPr hangingPunct="0">
              <a:lnSpc>
                <a:spcPct val="120000"/>
              </a:lnSpc>
            </a:pPr>
            <a:r>
              <a:rPr lang="zh-CN" altLang="en-US" sz="4000">
                <a:solidFill>
                  <a:srgbClr val="53585F"/>
                </a:solidFill>
                <a:latin typeface="Helvetica Light"/>
              </a:rPr>
              <a:t>（</a:t>
            </a:r>
            <a:r>
              <a:rPr lang="en-US" altLang="zh-CN" sz="4000">
                <a:solidFill>
                  <a:srgbClr val="53585F"/>
                </a:solidFill>
                <a:latin typeface="Helvetica Light"/>
              </a:rPr>
              <a:t>3</a:t>
            </a:r>
            <a:r>
              <a:rPr lang="zh-CN" altLang="en-US" sz="4000">
                <a:solidFill>
                  <a:srgbClr val="53585F"/>
                </a:solidFill>
                <a:latin typeface="Helvetica Light"/>
              </a:rPr>
              <a:t>）数据库操作</a:t>
            </a:r>
          </a:p>
          <a:p>
            <a:pPr hangingPunct="0">
              <a:lnSpc>
                <a:spcPct val="120000"/>
              </a:lnSpc>
            </a:pPr>
            <a:r>
              <a:rPr lang="zh-CN" altLang="en-US" sz="4000">
                <a:solidFill>
                  <a:srgbClr val="53585F"/>
                </a:solidFill>
                <a:latin typeface="Helvetica Light"/>
              </a:rPr>
              <a:t>（</a:t>
            </a:r>
            <a:r>
              <a:rPr lang="en-US" altLang="zh-CN" sz="4000">
                <a:solidFill>
                  <a:srgbClr val="53585F"/>
                </a:solidFill>
                <a:latin typeface="Helvetica Light"/>
              </a:rPr>
              <a:t>4</a:t>
            </a:r>
            <a:r>
              <a:rPr lang="zh-CN" altLang="en-US" sz="4000">
                <a:solidFill>
                  <a:srgbClr val="53585F"/>
                </a:solidFill>
                <a:latin typeface="Helvetica Light"/>
              </a:rPr>
              <a:t>）跨移动平台</a:t>
            </a:r>
          </a:p>
        </p:txBody>
      </p:sp>
      <p:sp>
        <p:nvSpPr>
          <p:cNvPr id="19460" name="Text Box 7"/>
          <p:cNvSpPr txBox="1">
            <a:spLocks noChangeArrowheads="1"/>
          </p:cNvSpPr>
          <p:nvPr/>
        </p:nvSpPr>
        <p:spPr bwMode="auto">
          <a:xfrm>
            <a:off x="2314575" y="2393950"/>
            <a:ext cx="8640763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hangingPunct="0">
              <a:lnSpc>
                <a:spcPct val="120000"/>
              </a:lnSpc>
            </a:pP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还拥有非常广泛的使用领域</a:t>
            </a:r>
            <a:endParaRPr lang="zh-CN" altLang="en-US" sz="400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9461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336463" y="1528763"/>
            <a:ext cx="10906125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11" descr="图片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91100" y="7362825"/>
            <a:ext cx="13970000" cy="583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0482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0483" name="Shape 143"/>
          <p:cNvSpPr>
            <a:spLocks noChangeArrowheads="1"/>
          </p:cNvSpPr>
          <p:nvPr/>
        </p:nvSpPr>
        <p:spPr bwMode="auto">
          <a:xfrm>
            <a:off x="2111375" y="3544888"/>
            <a:ext cx="20148550" cy="229711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4000">
                <a:solidFill>
                  <a:srgbClr val="53585F"/>
                </a:solidFill>
                <a:latin typeface="Helvetica Light"/>
              </a:rPr>
              <a:t>（</a:t>
            </a:r>
            <a:r>
              <a:rPr lang="en-US" altLang="zh-CN" sz="4000">
                <a:solidFill>
                  <a:srgbClr val="53585F"/>
                </a:solidFill>
                <a:latin typeface="Helvetica Light"/>
              </a:rPr>
              <a:t>1</a:t>
            </a:r>
            <a:r>
              <a:rPr lang="zh-CN" altLang="en-US" sz="4000">
                <a:solidFill>
                  <a:srgbClr val="53585F"/>
                </a:solidFill>
                <a:latin typeface="Helvetica Light"/>
              </a:rPr>
              <a:t>）学习环境无处不在</a:t>
            </a:r>
          </a:p>
          <a:p>
            <a:pPr hangingPunct="0">
              <a:lnSpc>
                <a:spcPct val="120000"/>
              </a:lnSpc>
            </a:pPr>
            <a:r>
              <a:rPr lang="zh-CN" altLang="en-US" sz="4000">
                <a:solidFill>
                  <a:srgbClr val="53585F"/>
                </a:solidFill>
                <a:latin typeface="Helvetica Light"/>
              </a:rPr>
              <a:t>（</a:t>
            </a:r>
            <a:r>
              <a:rPr lang="en-US" altLang="zh-CN" sz="4000">
                <a:solidFill>
                  <a:srgbClr val="53585F"/>
                </a:solidFill>
                <a:latin typeface="Helvetica Light"/>
              </a:rPr>
              <a:t>2</a:t>
            </a:r>
            <a:r>
              <a:rPr lang="zh-CN" altLang="en-US" sz="4000">
                <a:solidFill>
                  <a:srgbClr val="53585F"/>
                </a:solidFill>
                <a:latin typeface="Helvetica Light"/>
              </a:rPr>
              <a:t>）简单性</a:t>
            </a:r>
          </a:p>
          <a:p>
            <a:pPr hangingPunct="0">
              <a:lnSpc>
                <a:spcPct val="120000"/>
              </a:lnSpc>
            </a:pPr>
            <a:r>
              <a:rPr lang="zh-CN" altLang="en-US" sz="4000">
                <a:solidFill>
                  <a:srgbClr val="53585F"/>
                </a:solidFill>
                <a:latin typeface="Helvetica Light"/>
              </a:rPr>
              <a:t>（</a:t>
            </a:r>
            <a:r>
              <a:rPr lang="en-US" altLang="zh-CN" sz="4000">
                <a:solidFill>
                  <a:srgbClr val="53585F"/>
                </a:solidFill>
                <a:latin typeface="Helvetica Light"/>
              </a:rPr>
              <a:t>3</a:t>
            </a:r>
            <a:r>
              <a:rPr lang="zh-CN" altLang="en-US" sz="4000">
                <a:solidFill>
                  <a:srgbClr val="53585F"/>
                </a:solidFill>
                <a:latin typeface="Helvetica Light"/>
              </a:rPr>
              <a:t>）与主流语言的相似性</a:t>
            </a:r>
          </a:p>
        </p:txBody>
      </p:sp>
      <p:sp>
        <p:nvSpPr>
          <p:cNvPr id="20484" name="Text Box 7"/>
          <p:cNvSpPr txBox="1">
            <a:spLocks noChangeArrowheads="1"/>
          </p:cNvSpPr>
          <p:nvPr/>
        </p:nvSpPr>
        <p:spPr bwMode="auto">
          <a:xfrm>
            <a:off x="2327275" y="2609850"/>
            <a:ext cx="124904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javascript</a:t>
            </a:r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简单易学的特点也是另一个让人着迷的地方。</a:t>
            </a:r>
          </a:p>
        </p:txBody>
      </p:sp>
      <p:pic>
        <p:nvPicPr>
          <p:cNvPr id="20485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83263" y="6210300"/>
            <a:ext cx="17497425" cy="696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1506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1507" name="Text Box 7"/>
          <p:cNvSpPr txBox="1">
            <a:spLocks noChangeArrowheads="1"/>
          </p:cNvSpPr>
          <p:nvPr/>
        </p:nvSpPr>
        <p:spPr bwMode="auto">
          <a:xfrm>
            <a:off x="1966913" y="2536825"/>
            <a:ext cx="1789430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	Javascript</a:t>
            </a:r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的调试工具也是极其简单。只要安装了</a:t>
            </a:r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Chrome</a:t>
            </a:r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浏览器，那么在其自带的“开发者工具“中唤醒</a:t>
            </a:r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”</a:t>
            </a:r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控制台</a:t>
            </a:r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”</a:t>
            </a:r>
            <a:r>
              <a:rPr lang="zh-CN" altLang="en-US">
                <a:ea typeface="宋体" charset="-122"/>
              </a:rPr>
              <a:t> </a:t>
            </a:r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，就能够随时运行和调试</a:t>
            </a:r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javascript</a:t>
            </a:r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代码。</a:t>
            </a:r>
          </a:p>
        </p:txBody>
      </p:sp>
      <p:sp>
        <p:nvSpPr>
          <p:cNvPr id="21508" name="Text Box 9"/>
          <p:cNvSpPr txBox="1">
            <a:spLocks noChangeArrowheads="1"/>
          </p:cNvSpPr>
          <p:nvPr/>
        </p:nvSpPr>
        <p:spPr bwMode="auto">
          <a:xfrm>
            <a:off x="1966913" y="4554538"/>
            <a:ext cx="1843405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rgbClr val="FF0000"/>
                </a:solidFill>
                <a:ea typeface="宋体" charset="-122"/>
              </a:rPr>
              <a:t>控制台</a:t>
            </a:r>
            <a:r>
              <a:rPr lang="en-US" altLang="zh-CN" sz="4000">
                <a:solidFill>
                  <a:srgbClr val="FF0000"/>
                </a:solidFill>
                <a:ea typeface="宋体" charset="-122"/>
              </a:rPr>
              <a:t>(console)</a:t>
            </a:r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：代码运行和调试的一个工具，因为开发者可以在这个工具中对整个代码的运行过程进行调控，故形象的被成为控制台。</a:t>
            </a:r>
          </a:p>
        </p:txBody>
      </p:sp>
      <p:sp>
        <p:nvSpPr>
          <p:cNvPr id="21509" name="Text Box 10"/>
          <p:cNvSpPr txBox="1">
            <a:spLocks noChangeArrowheads="1"/>
          </p:cNvSpPr>
          <p:nvPr/>
        </p:nvSpPr>
        <p:spPr bwMode="auto">
          <a:xfrm>
            <a:off x="7007225" y="8226425"/>
            <a:ext cx="8286750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控制台唤醒：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Mac</a:t>
            </a:r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环境下：</a:t>
            </a:r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Option+Command+J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Windows/Linux</a:t>
            </a:r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环境下：</a:t>
            </a:r>
            <a:r>
              <a:rPr lang="en-US" altLang="zh-CN" sz="4000">
                <a:solidFill>
                  <a:srgbClr val="FF0000"/>
                </a:solidFill>
                <a:ea typeface="宋体" charset="-122"/>
              </a:rPr>
              <a:t>Ctrl+Shift+J</a:t>
            </a:r>
          </a:p>
        </p:txBody>
      </p:sp>
      <p:sp>
        <p:nvSpPr>
          <p:cNvPr id="21510" name="Text Box 11"/>
          <p:cNvSpPr txBox="1">
            <a:spLocks noChangeArrowheads="1"/>
          </p:cNvSpPr>
          <p:nvPr/>
        </p:nvSpPr>
        <p:spPr bwMode="auto">
          <a:xfrm>
            <a:off x="2111375" y="12114213"/>
            <a:ext cx="19965988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3200">
                <a:solidFill>
                  <a:schemeClr val="tx2"/>
                </a:solidFill>
                <a:ea typeface="宋体" charset="-122"/>
              </a:rPr>
              <a:t>ps:</a:t>
            </a:r>
            <a:r>
              <a:rPr lang="zh-CN" altLang="en-US" sz="3200">
                <a:solidFill>
                  <a:schemeClr val="tx2"/>
                </a:solidFill>
                <a:ea typeface="宋体" charset="-122"/>
              </a:rPr>
              <a:t>在检查代码的界面中按下</a:t>
            </a:r>
            <a:r>
              <a:rPr lang="en-US" altLang="zh-CN" sz="3200">
                <a:solidFill>
                  <a:schemeClr val="tx2"/>
                </a:solidFill>
                <a:ea typeface="宋体" charset="-122"/>
              </a:rPr>
              <a:t>esc</a:t>
            </a:r>
            <a:r>
              <a:rPr lang="zh-CN" altLang="en-US" sz="3200">
                <a:solidFill>
                  <a:schemeClr val="tx2"/>
                </a:solidFill>
                <a:ea typeface="宋体" charset="-122"/>
              </a:rPr>
              <a:t>也能唤醒控制台，只不过这个时候页面样式也存在，会对</a:t>
            </a:r>
            <a:r>
              <a:rPr lang="en-US" altLang="zh-CN" sz="3200">
                <a:solidFill>
                  <a:schemeClr val="tx2"/>
                </a:solidFill>
                <a:ea typeface="宋体" charset="-122"/>
              </a:rPr>
              <a:t>js</a:t>
            </a:r>
            <a:r>
              <a:rPr lang="zh-CN" altLang="en-US" sz="3200">
                <a:solidFill>
                  <a:schemeClr val="tx2"/>
                </a:solidFill>
                <a:ea typeface="宋体" charset="-122"/>
              </a:rPr>
              <a:t>的调试产生影响。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2530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2531" name="Text Box 5"/>
          <p:cNvSpPr txBox="1">
            <a:spLocks noChangeArrowheads="1"/>
          </p:cNvSpPr>
          <p:nvPr/>
        </p:nvSpPr>
        <p:spPr bwMode="auto">
          <a:xfrm>
            <a:off x="2038350" y="2411413"/>
            <a:ext cx="450373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Javascript</a:t>
            </a:r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发展历史</a:t>
            </a:r>
          </a:p>
        </p:txBody>
      </p:sp>
      <p:sp>
        <p:nvSpPr>
          <p:cNvPr id="22532" name="Text Box 7"/>
          <p:cNvSpPr txBox="1">
            <a:spLocks noChangeArrowheads="1"/>
          </p:cNvSpPr>
          <p:nvPr/>
        </p:nvSpPr>
        <p:spPr bwMode="auto">
          <a:xfrm>
            <a:off x="2038350" y="3473450"/>
            <a:ext cx="21405850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1995</a:t>
            </a:r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年</a:t>
            </a:r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12</a:t>
            </a:r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月</a:t>
            </a:r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4</a:t>
            </a:r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日		</a:t>
            </a:r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Netscape</a:t>
            </a:r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公司与</a:t>
            </a:r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Sun</a:t>
            </a:r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公司联合发布了</a:t>
            </a:r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JavaScript</a:t>
            </a:r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语言。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1996</a:t>
            </a:r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年</a:t>
            </a:r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03</a:t>
            </a:r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月	  		</a:t>
            </a:r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Navigator 2.0</a:t>
            </a:r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浏览器正式内置了</a:t>
            </a:r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JavaScript</a:t>
            </a:r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脚本语言。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1997</a:t>
            </a:r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年</a:t>
            </a:r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07</a:t>
            </a:r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月  		</a:t>
            </a:r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ECMAScript 1.0</a:t>
            </a:r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发布。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1998</a:t>
            </a:r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年</a:t>
            </a:r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06</a:t>
            </a:r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月  		</a:t>
            </a:r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ECMAScript 2.0</a:t>
            </a:r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版发布。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1999</a:t>
            </a:r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年</a:t>
            </a:r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12</a:t>
            </a:r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月			</a:t>
            </a:r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ECMAScript 3.0</a:t>
            </a:r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版发布，成为</a:t>
            </a:r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JavaScript</a:t>
            </a:r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的通行标准，得到了广泛支持。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2007</a:t>
            </a:r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年</a:t>
            </a:r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10</a:t>
            </a:r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月			</a:t>
            </a:r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ECMAScript 4.0</a:t>
            </a:r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版草案发布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2009</a:t>
            </a:r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年</a:t>
            </a:r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12</a:t>
            </a:r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月			</a:t>
            </a:r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ECMAScript 5.0</a:t>
            </a:r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版正式发布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2015</a:t>
            </a:r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年</a:t>
            </a:r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06</a:t>
            </a:r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月  		</a:t>
            </a:r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ECMAScript 6</a:t>
            </a:r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正式发布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3554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3555" name="Shape 159"/>
          <p:cNvSpPr>
            <a:spLocks noChangeArrowheads="1"/>
          </p:cNvSpPr>
          <p:nvPr/>
        </p:nvSpPr>
        <p:spPr bwMode="auto">
          <a:xfrm>
            <a:off x="1966913" y="3689350"/>
            <a:ext cx="20148550" cy="1565275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4000">
                <a:solidFill>
                  <a:srgbClr val="53585F"/>
                </a:solidFill>
                <a:latin typeface="Helvetica Light"/>
              </a:rPr>
              <a:t>ECMAScript</a:t>
            </a:r>
            <a:r>
              <a:rPr lang="zh-CN" altLang="en-US" sz="4000">
                <a:solidFill>
                  <a:srgbClr val="53585F"/>
                </a:solidFill>
                <a:latin typeface="Helvetica Light"/>
              </a:rPr>
              <a:t>和</a:t>
            </a:r>
            <a:r>
              <a:rPr lang="en-US" altLang="zh-CN" sz="4000">
                <a:solidFill>
                  <a:srgbClr val="53585F"/>
                </a:solidFill>
                <a:latin typeface="Helvetica Light"/>
              </a:rPr>
              <a:t>JavaScript</a:t>
            </a:r>
            <a:r>
              <a:rPr lang="zh-CN" altLang="en-US" sz="4000">
                <a:solidFill>
                  <a:srgbClr val="53585F"/>
                </a:solidFill>
                <a:latin typeface="Helvetica Light"/>
              </a:rPr>
              <a:t>的关系是，前者是后者的规格，后者是前者的一种实现。在日常场合，这两个词是可以互换的。</a:t>
            </a:r>
          </a:p>
        </p:txBody>
      </p:sp>
      <p:sp>
        <p:nvSpPr>
          <p:cNvPr id="23556" name="Text Box 5"/>
          <p:cNvSpPr txBox="1">
            <a:spLocks noChangeArrowheads="1"/>
          </p:cNvSpPr>
          <p:nvPr/>
        </p:nvSpPr>
        <p:spPr bwMode="auto">
          <a:xfrm>
            <a:off x="1966913" y="2536825"/>
            <a:ext cx="7353300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hangingPunct="0">
              <a:lnSpc>
                <a:spcPct val="120000"/>
              </a:lnSpc>
            </a:pP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JavaScript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与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ECMAScript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的关系</a:t>
            </a:r>
            <a:endParaRPr lang="zh-CN" altLang="en-US" sz="4000">
              <a:ea typeface="宋体" charset="-122"/>
            </a:endParaRPr>
          </a:p>
        </p:txBody>
      </p:sp>
      <p:sp>
        <p:nvSpPr>
          <p:cNvPr id="23557" name="Rectangle 6"/>
          <p:cNvSpPr>
            <a:spLocks noChangeArrowheads="1"/>
          </p:cNvSpPr>
          <p:nvPr/>
        </p:nvSpPr>
        <p:spPr bwMode="auto">
          <a:xfrm>
            <a:off x="3335338" y="8081963"/>
            <a:ext cx="4319587" cy="1223962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charset="-122"/>
            </a:endParaRPr>
          </a:p>
        </p:txBody>
      </p:sp>
      <p:sp>
        <p:nvSpPr>
          <p:cNvPr id="23558" name="Rectangle 7"/>
          <p:cNvSpPr>
            <a:spLocks noChangeArrowheads="1"/>
          </p:cNvSpPr>
          <p:nvPr/>
        </p:nvSpPr>
        <p:spPr bwMode="auto">
          <a:xfrm>
            <a:off x="3622675" y="8226425"/>
            <a:ext cx="364172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>
                <a:solidFill>
                  <a:srgbClr val="53585F"/>
                </a:solidFill>
                <a:ea typeface="宋体" charset="-122"/>
              </a:rPr>
              <a:t>ECMAScript</a:t>
            </a:r>
            <a:endParaRPr lang="zh-CN" altLang="en-US">
              <a:solidFill>
                <a:srgbClr val="53585F"/>
              </a:solidFill>
              <a:ea typeface="宋体" charset="-122"/>
            </a:endParaRPr>
          </a:p>
        </p:txBody>
      </p:sp>
      <p:sp>
        <p:nvSpPr>
          <p:cNvPr id="23559" name="Rectangle 9"/>
          <p:cNvSpPr>
            <a:spLocks noChangeArrowheads="1"/>
          </p:cNvSpPr>
          <p:nvPr/>
        </p:nvSpPr>
        <p:spPr bwMode="auto">
          <a:xfrm>
            <a:off x="10752138" y="5562600"/>
            <a:ext cx="4319587" cy="1223963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charset="-122"/>
            </a:endParaRPr>
          </a:p>
        </p:txBody>
      </p:sp>
      <p:sp>
        <p:nvSpPr>
          <p:cNvPr id="23560" name="Rectangle 10"/>
          <p:cNvSpPr>
            <a:spLocks noChangeArrowheads="1"/>
          </p:cNvSpPr>
          <p:nvPr/>
        </p:nvSpPr>
        <p:spPr bwMode="auto">
          <a:xfrm>
            <a:off x="10752138" y="7289800"/>
            <a:ext cx="4319587" cy="1223963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charset="-122"/>
            </a:endParaRPr>
          </a:p>
        </p:txBody>
      </p:sp>
      <p:sp>
        <p:nvSpPr>
          <p:cNvPr id="23561" name="Rectangle 12"/>
          <p:cNvSpPr>
            <a:spLocks noChangeArrowheads="1"/>
          </p:cNvSpPr>
          <p:nvPr/>
        </p:nvSpPr>
        <p:spPr bwMode="auto">
          <a:xfrm>
            <a:off x="10752138" y="10745788"/>
            <a:ext cx="4319587" cy="1223962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charset="-122"/>
            </a:endParaRPr>
          </a:p>
        </p:txBody>
      </p:sp>
      <p:sp>
        <p:nvSpPr>
          <p:cNvPr id="23562" name="Line 13"/>
          <p:cNvSpPr>
            <a:spLocks noChangeShapeType="1"/>
          </p:cNvSpPr>
          <p:nvPr/>
        </p:nvSpPr>
        <p:spPr bwMode="auto">
          <a:xfrm flipV="1">
            <a:off x="7870825" y="6281738"/>
            <a:ext cx="2665413" cy="2232025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63" name="Line 14"/>
          <p:cNvSpPr>
            <a:spLocks noChangeShapeType="1"/>
          </p:cNvSpPr>
          <p:nvPr/>
        </p:nvSpPr>
        <p:spPr bwMode="auto">
          <a:xfrm flipV="1">
            <a:off x="7870825" y="7794625"/>
            <a:ext cx="2665413" cy="719138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64" name="Line 16"/>
          <p:cNvSpPr>
            <a:spLocks noChangeShapeType="1"/>
          </p:cNvSpPr>
          <p:nvPr/>
        </p:nvSpPr>
        <p:spPr bwMode="auto">
          <a:xfrm>
            <a:off x="7870825" y="8513763"/>
            <a:ext cx="2736850" cy="2881312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65" name="Text Box 17"/>
          <p:cNvSpPr txBox="1">
            <a:spLocks noChangeArrowheads="1"/>
          </p:cNvSpPr>
          <p:nvPr/>
        </p:nvSpPr>
        <p:spPr bwMode="auto">
          <a:xfrm>
            <a:off x="12047538" y="9234488"/>
            <a:ext cx="145415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>
                <a:ea typeface="宋体" charset="-122"/>
              </a:rPr>
              <a:t>……</a:t>
            </a:r>
          </a:p>
        </p:txBody>
      </p:sp>
      <p:sp>
        <p:nvSpPr>
          <p:cNvPr id="23566" name="Rectangle 18"/>
          <p:cNvSpPr>
            <a:spLocks noChangeArrowheads="1"/>
          </p:cNvSpPr>
          <p:nvPr/>
        </p:nvSpPr>
        <p:spPr bwMode="auto">
          <a:xfrm>
            <a:off x="10607675" y="5849938"/>
            <a:ext cx="525621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indent="533400" hangingPunct="0"/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ECMA-262</a:t>
            </a:r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标准 </a:t>
            </a:r>
          </a:p>
        </p:txBody>
      </p:sp>
      <p:sp>
        <p:nvSpPr>
          <p:cNvPr id="23567" name="Rectangle 20"/>
          <p:cNvSpPr>
            <a:spLocks noChangeArrowheads="1"/>
          </p:cNvSpPr>
          <p:nvPr/>
        </p:nvSpPr>
        <p:spPr bwMode="auto">
          <a:xfrm>
            <a:off x="10536238" y="7578725"/>
            <a:ext cx="525621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indent="533400" hangingPunct="0"/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ECMA-xxx</a:t>
            </a:r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标准 </a:t>
            </a:r>
          </a:p>
        </p:txBody>
      </p:sp>
      <p:sp>
        <p:nvSpPr>
          <p:cNvPr id="23568" name="Rectangle 21"/>
          <p:cNvSpPr>
            <a:spLocks noChangeArrowheads="1"/>
          </p:cNvSpPr>
          <p:nvPr/>
        </p:nvSpPr>
        <p:spPr bwMode="auto">
          <a:xfrm>
            <a:off x="10607675" y="11034713"/>
            <a:ext cx="525621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indent="533400" hangingPunct="0"/>
            <a:r>
              <a:rPr lang="en-US" altLang="zh-CN" sz="4000">
                <a:solidFill>
                  <a:schemeClr val="tx2"/>
                </a:solidFill>
                <a:ea typeface="宋体" charset="-122"/>
              </a:rPr>
              <a:t>ECMA-262</a:t>
            </a:r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标准 </a:t>
            </a:r>
          </a:p>
        </p:txBody>
      </p:sp>
      <p:sp>
        <p:nvSpPr>
          <p:cNvPr id="23569" name="Line 37"/>
          <p:cNvSpPr>
            <a:spLocks noChangeShapeType="1"/>
          </p:cNvSpPr>
          <p:nvPr/>
        </p:nvSpPr>
        <p:spPr bwMode="auto">
          <a:xfrm flipV="1">
            <a:off x="15216188" y="6065838"/>
            <a:ext cx="2520950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70" name="Rectangle 39"/>
          <p:cNvSpPr>
            <a:spLocks noChangeArrowheads="1"/>
          </p:cNvSpPr>
          <p:nvPr/>
        </p:nvSpPr>
        <p:spPr bwMode="auto">
          <a:xfrm>
            <a:off x="17881600" y="5545138"/>
            <a:ext cx="4319588" cy="1223962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charset="-122"/>
            </a:endParaRPr>
          </a:p>
        </p:txBody>
      </p:sp>
      <p:sp>
        <p:nvSpPr>
          <p:cNvPr id="23571" name="Rectangle 40"/>
          <p:cNvSpPr>
            <a:spLocks noChangeArrowheads="1"/>
          </p:cNvSpPr>
          <p:nvPr/>
        </p:nvSpPr>
        <p:spPr bwMode="auto">
          <a:xfrm>
            <a:off x="18384838" y="5778500"/>
            <a:ext cx="35274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indent="533400" hangingPunct="0"/>
            <a:r>
              <a:rPr lang="en-US" altLang="zh-CN" sz="4000">
                <a:solidFill>
                  <a:srgbClr val="FF0000"/>
                </a:solidFill>
                <a:ea typeface="宋体" charset="-122"/>
              </a:rPr>
              <a:t>javascript</a:t>
            </a:r>
            <a:r>
              <a:rPr lang="zh-CN" altLang="en-US" sz="4000">
                <a:solidFill>
                  <a:srgbClr val="FF0000"/>
                </a:solidFill>
                <a:ea typeface="宋体" charset="-122"/>
              </a:rPr>
              <a:t> </a:t>
            </a:r>
          </a:p>
        </p:txBody>
      </p:sp>
      <p:sp>
        <p:nvSpPr>
          <p:cNvPr id="23572" name="Text Box 41"/>
          <p:cNvSpPr txBox="1">
            <a:spLocks noChangeArrowheads="1"/>
          </p:cNvSpPr>
          <p:nvPr/>
        </p:nvSpPr>
        <p:spPr bwMode="auto">
          <a:xfrm>
            <a:off x="15376525" y="5345113"/>
            <a:ext cx="2216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具体实现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4578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4579" name="Shape 131"/>
          <p:cNvSpPr>
            <a:spLocks noChangeArrowheads="1"/>
          </p:cNvSpPr>
          <p:nvPr/>
        </p:nvSpPr>
        <p:spPr bwMode="auto">
          <a:xfrm>
            <a:off x="2111375" y="3257550"/>
            <a:ext cx="20148550" cy="8334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4000">
                <a:solidFill>
                  <a:srgbClr val="53585F"/>
                </a:solidFill>
                <a:latin typeface="Helvetica Light"/>
              </a:rPr>
              <a:t>	</a:t>
            </a:r>
            <a:endParaRPr lang="zh-CN" altLang="en-US" sz="4000">
              <a:solidFill>
                <a:srgbClr val="53585F"/>
              </a:solidFill>
              <a:latin typeface="Helvetica Light"/>
            </a:endParaRPr>
          </a:p>
        </p:txBody>
      </p:sp>
      <p:sp>
        <p:nvSpPr>
          <p:cNvPr id="24580" name="Text Box 7"/>
          <p:cNvSpPr txBox="1">
            <a:spLocks noChangeArrowheads="1"/>
          </p:cNvSpPr>
          <p:nvPr/>
        </p:nvSpPr>
        <p:spPr bwMode="auto">
          <a:xfrm>
            <a:off x="1895475" y="2054225"/>
            <a:ext cx="7297738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6000">
                <a:solidFill>
                  <a:schemeClr val="tx2"/>
                </a:solidFill>
                <a:ea typeface="宋体" charset="-122"/>
              </a:rPr>
              <a:t>2.Javascript</a:t>
            </a:r>
            <a:r>
              <a:rPr lang="zh-CN" altLang="en-US" sz="6000">
                <a:solidFill>
                  <a:schemeClr val="tx2"/>
                </a:solidFill>
                <a:ea typeface="宋体" charset="-122"/>
              </a:rPr>
              <a:t>名词解释</a:t>
            </a:r>
          </a:p>
        </p:txBody>
      </p:sp>
      <p:sp>
        <p:nvSpPr>
          <p:cNvPr id="24581" name="Rectangle 8"/>
          <p:cNvSpPr>
            <a:spLocks noChangeArrowheads="1"/>
          </p:cNvSpPr>
          <p:nvPr/>
        </p:nvSpPr>
        <p:spPr bwMode="auto">
          <a:xfrm>
            <a:off x="1871663" y="3406775"/>
            <a:ext cx="2169795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语句：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JavaScript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程序的执行单位为行（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line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），语句以分号结尾。一般情况下，</a:t>
            </a:r>
            <a:r>
              <a:rPr lang="zh-CN" altLang="en-US" sz="4000">
                <a:solidFill>
                  <a:schemeClr val="tx2"/>
                </a:solidFill>
                <a:ea typeface="宋体" charset="-122"/>
              </a:rPr>
              <a:t>每一行代码就是一个语句。</a:t>
            </a:r>
            <a:endParaRPr lang="en-US" altLang="zh-CN" sz="4000">
              <a:solidFill>
                <a:schemeClr val="tx2"/>
              </a:solidFill>
              <a:ea typeface="宋体" charset="-122"/>
            </a:endParaRPr>
          </a:p>
          <a:p>
            <a:pPr marL="0" lvl="1" indent="228600" defTabSz="914400"/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	    var a = 1 + 3;</a:t>
            </a:r>
            <a:endParaRPr lang="zh-CN" altLang="en-US" sz="4000">
              <a:solidFill>
                <a:srgbClr val="53585F"/>
              </a:solidFill>
              <a:ea typeface="宋体" charset="-122"/>
            </a:endParaRPr>
          </a:p>
          <a:p>
            <a:pPr marL="0" lvl="1" indent="228600" defTabSz="914400"/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ps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：多个语句可以写在一行内。但是一般情况下一行只写一条语句。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    </a:t>
            </a:r>
          </a:p>
          <a:p>
            <a:pPr marL="0" lvl="1" indent="228600" defTabSz="914400"/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	    var a = 1 + 3 ; var b = 'abc';</a:t>
            </a:r>
          </a:p>
        </p:txBody>
      </p:sp>
      <p:sp>
        <p:nvSpPr>
          <p:cNvPr id="24582" name="Rectangle 10"/>
          <p:cNvSpPr>
            <a:spLocks noChangeArrowheads="1"/>
          </p:cNvSpPr>
          <p:nvPr/>
        </p:nvSpPr>
        <p:spPr bwMode="auto">
          <a:xfrm>
            <a:off x="1895475" y="8297863"/>
            <a:ext cx="2169795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变量：其表示的值可以发生改变的量，叫做变量。</a:t>
            </a:r>
            <a:endParaRPr lang="zh-CN" altLang="en-US" sz="4000">
              <a:solidFill>
                <a:schemeClr val="tx2"/>
              </a:solidFill>
              <a:ea typeface="宋体" charset="-122"/>
            </a:endParaRPr>
          </a:p>
          <a:p>
            <a:pPr marL="0" lvl="1" indent="228600" defTabSz="914400"/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	    var a;//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在这个例子中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a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表示一个变量，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a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是变量的变量名。</a:t>
            </a:r>
          </a:p>
        </p:txBody>
      </p:sp>
      <p:sp>
        <p:nvSpPr>
          <p:cNvPr id="24583" name="Rectangle 11"/>
          <p:cNvSpPr>
            <a:spLocks noChangeArrowheads="1"/>
          </p:cNvSpPr>
          <p:nvPr/>
        </p:nvSpPr>
        <p:spPr bwMode="auto">
          <a:xfrm>
            <a:off x="1895475" y="9683750"/>
            <a:ext cx="216979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ps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：创建一个变量的过程叫做变量的声明。</a:t>
            </a:r>
            <a:endParaRPr lang="zh-CN" altLang="en-US" sz="4000">
              <a:solidFill>
                <a:schemeClr val="tx2"/>
              </a:solidFill>
              <a:ea typeface="宋体" charset="-122"/>
            </a:endParaRPr>
          </a:p>
        </p:txBody>
      </p:sp>
      <p:sp>
        <p:nvSpPr>
          <p:cNvPr id="24584" name="Rectangle 12"/>
          <p:cNvSpPr>
            <a:spLocks noChangeArrowheads="1"/>
          </p:cNvSpPr>
          <p:nvPr/>
        </p:nvSpPr>
        <p:spPr bwMode="auto">
          <a:xfrm>
            <a:off x="1679575" y="10240963"/>
            <a:ext cx="2169795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pss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：给变量一个具体的值的过程叫做变量的赋值。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(</a:t>
            </a:r>
            <a:r>
              <a:rPr lang="zh-CN" altLang="en-US" sz="4000">
                <a:solidFill>
                  <a:srgbClr val="FF0000"/>
                </a:solidFill>
                <a:ea typeface="宋体" charset="-122"/>
              </a:rPr>
              <a:t>变量在赋值之前必须被声明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)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		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a = 10;</a:t>
            </a:r>
            <a:endParaRPr lang="zh-CN" altLang="en-US" sz="4000">
              <a:solidFill>
                <a:schemeClr val="tx2"/>
              </a:solidFill>
              <a:ea typeface="宋体" charset="-122"/>
            </a:endParaRPr>
          </a:p>
        </p:txBody>
      </p:sp>
      <p:sp>
        <p:nvSpPr>
          <p:cNvPr id="24585" name="Rectangle 14"/>
          <p:cNvSpPr>
            <a:spLocks noChangeArrowheads="1"/>
          </p:cNvSpPr>
          <p:nvPr/>
        </p:nvSpPr>
        <p:spPr bwMode="auto">
          <a:xfrm>
            <a:off x="1462088" y="11379200"/>
            <a:ext cx="2169795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psss</a:t>
            </a:r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：将变量的声明和赋值写在一起的方式叫做变量的初始化。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ea typeface="宋体" charset="-122"/>
              </a:rPr>
              <a:t>		  </a:t>
            </a:r>
            <a:r>
              <a:rPr lang="en-US" altLang="zh-CN" sz="4000">
                <a:solidFill>
                  <a:srgbClr val="53585F"/>
                </a:solidFill>
                <a:ea typeface="宋体" charset="-122"/>
              </a:rPr>
              <a:t>var a = 10;</a:t>
            </a:r>
            <a:endParaRPr lang="zh-CN" altLang="en-US" sz="4000">
              <a:solidFill>
                <a:schemeClr val="tx2"/>
              </a:solidFill>
              <a:ea typeface="宋体" charset="-122"/>
            </a:endParaRP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2472</Words>
  <Application>Microsoft Office PowerPoint</Application>
  <PresentationFormat>自定义</PresentationFormat>
  <Paragraphs>223</Paragraphs>
  <Slides>23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演示文稿设计模板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Arial</vt:lpstr>
      <vt:lpstr>Helvetica Light</vt:lpstr>
      <vt:lpstr>Calibri</vt:lpstr>
      <vt:lpstr>宋体</vt:lpstr>
      <vt:lpstr>微软雅黑</vt:lpstr>
      <vt:lpstr>White</vt:lpstr>
      <vt:lpstr>White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/>
  <cp:lastModifiedBy>AutoBVT</cp:lastModifiedBy>
  <cp:revision>52</cp:revision>
  <dcterms:created xsi:type="dcterms:W3CDTF">2016-04-16T06:31:36Z</dcterms:created>
  <dcterms:modified xsi:type="dcterms:W3CDTF">2017-11-24T08:42:38Z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2052-10.1.0.5559</vt:lpwstr>
  </property>
</Properties>
</file>